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71" r:id="rId2"/>
    <p:sldId id="272" r:id="rId3"/>
  </p:sldIdLst>
  <p:sldSz cx="9144000" cy="6858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66CC"/>
    <a:srgbClr val="0033FF"/>
    <a:srgbClr val="3366FF"/>
    <a:srgbClr val="D6FCFF"/>
    <a:srgbClr val="336699"/>
    <a:srgbClr val="003399"/>
    <a:srgbClr val="006600"/>
    <a:srgbClr val="FF3300"/>
    <a:srgbClr val="004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58" autoAdjust="0"/>
    <p:restoredTop sz="95307" autoAdjust="0"/>
  </p:normalViewPr>
  <p:slideViewPr>
    <p:cSldViewPr>
      <p:cViewPr varScale="1">
        <p:scale>
          <a:sx n="143" d="100"/>
          <a:sy n="143" d="100"/>
        </p:scale>
        <p:origin x="-16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5373" y="0"/>
            <a:ext cx="2918831" cy="493474"/>
          </a:xfrm>
          <a:prstGeom prst="rect">
            <a:avLst/>
          </a:prstGeom>
        </p:spPr>
        <p:txBody>
          <a:bodyPr vert="horz" lIns="91440" tIns="45720" rIns="91440" bIns="45720" rtlCol="0"/>
          <a:lstStyle>
            <a:lvl1pPr algn="r">
              <a:defRPr sz="1200"/>
            </a:lvl1pPr>
          </a:lstStyle>
          <a:p>
            <a:fld id="{13FDC471-F026-412D-B4AD-F8481B7EE34E}" type="datetimeFigureOut">
              <a:rPr kumimoji="1" lang="ja-JP" altLang="en-US" smtClean="0"/>
              <a:pPr/>
              <a:t>2014/01/14</a:t>
            </a:fld>
            <a:endParaRPr kumimoji="1" lang="ja-JP" altLang="en-US"/>
          </a:p>
        </p:txBody>
      </p:sp>
      <p:sp>
        <p:nvSpPr>
          <p:cNvPr id="4" name="フッター プレースホルダ 3"/>
          <p:cNvSpPr>
            <a:spLocks noGrp="1"/>
          </p:cNvSpPr>
          <p:nvPr>
            <p:ph type="ftr" sz="quarter" idx="2"/>
          </p:nvPr>
        </p:nvSpPr>
        <p:spPr>
          <a:xfrm>
            <a:off x="0" y="9374301"/>
            <a:ext cx="2918831" cy="493474"/>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5373" y="9374301"/>
            <a:ext cx="2918831" cy="493474"/>
          </a:xfrm>
          <a:prstGeom prst="rect">
            <a:avLst/>
          </a:prstGeom>
        </p:spPr>
        <p:txBody>
          <a:bodyPr vert="horz" lIns="91440" tIns="45720" rIns="91440" bIns="45720" rtlCol="0" anchor="b"/>
          <a:lstStyle>
            <a:lvl1pPr algn="r">
              <a:defRPr sz="1200"/>
            </a:lvl1pPr>
          </a:lstStyle>
          <a:p>
            <a:fld id="{3AD3465B-BF2A-4CEA-9DD7-D17D2147DF0C}" type="slidenum">
              <a:rPr kumimoji="1" lang="ja-JP" altLang="en-US" smtClean="0"/>
              <a:pPr/>
              <a:t>‹#›</a:t>
            </a:fld>
            <a:endParaRPr kumimoji="1" lang="ja-JP" altLang="en-US"/>
          </a:p>
        </p:txBody>
      </p:sp>
    </p:spTree>
    <p:extLst>
      <p:ext uri="{BB962C8B-B14F-4D97-AF65-F5344CB8AC3E}">
        <p14:creationId xmlns:p14="http://schemas.microsoft.com/office/powerpoint/2010/main" val="30207354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474"/>
          </a:xfrm>
          <a:prstGeom prst="rect">
            <a:avLst/>
          </a:prstGeom>
        </p:spPr>
        <p:txBody>
          <a:bodyPr vert="horz" lIns="91440" tIns="45720" rIns="91440" bIns="45720" rtlCol="0"/>
          <a:lstStyle>
            <a:lvl1pPr algn="r">
              <a:defRPr sz="1200"/>
            </a:lvl1pPr>
          </a:lstStyle>
          <a:p>
            <a:fld id="{BFEA243D-65E1-4949-98B5-66DA7AD69D0D}" type="datetimeFigureOut">
              <a:rPr kumimoji="1" lang="ja-JP" altLang="en-US" smtClean="0"/>
              <a:pPr/>
              <a:t>2014/01/14</a:t>
            </a:fld>
            <a:endParaRPr kumimoji="1" lang="ja-JP" altLang="en-US"/>
          </a:p>
        </p:txBody>
      </p:sp>
      <p:sp>
        <p:nvSpPr>
          <p:cNvPr id="4" name="スライド イメージ プレースホルダ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8007"/>
            <a:ext cx="5388610" cy="444127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4301"/>
            <a:ext cx="2918831" cy="493474"/>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4301"/>
            <a:ext cx="2918831" cy="493474"/>
          </a:xfrm>
          <a:prstGeom prst="rect">
            <a:avLst/>
          </a:prstGeom>
        </p:spPr>
        <p:txBody>
          <a:bodyPr vert="horz" lIns="91440" tIns="45720" rIns="91440" bIns="45720" rtlCol="0" anchor="b"/>
          <a:lstStyle>
            <a:lvl1pPr algn="r">
              <a:defRPr sz="1200"/>
            </a:lvl1pPr>
          </a:lstStyle>
          <a:p>
            <a:fld id="{1E79B8C8-39BB-480D-8C99-FF7D9B598728}" type="slidenum">
              <a:rPr kumimoji="1" lang="ja-JP" altLang="en-US" smtClean="0"/>
              <a:pPr/>
              <a:t>‹#›</a:t>
            </a:fld>
            <a:endParaRPr kumimoji="1" lang="ja-JP" altLang="en-US"/>
          </a:p>
        </p:txBody>
      </p:sp>
    </p:spTree>
    <p:extLst>
      <p:ext uri="{BB962C8B-B14F-4D97-AF65-F5344CB8AC3E}">
        <p14:creationId xmlns:p14="http://schemas.microsoft.com/office/powerpoint/2010/main" val="291746463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2014/01/14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2014/01/14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2014/01/14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2014/01/14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2014/01/14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2014/01/14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2014/01/14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2014/01/14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2014/01/14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2014/01/14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2014/01/14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2014/01/14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テキスト ボックス 36"/>
          <p:cNvSpPr txBox="1"/>
          <p:nvPr/>
        </p:nvSpPr>
        <p:spPr>
          <a:xfrm>
            <a:off x="6689252" y="66110"/>
            <a:ext cx="2421356" cy="338554"/>
          </a:xfrm>
          <a:prstGeom prst="rect">
            <a:avLst/>
          </a:prstGeom>
          <a:noFill/>
        </p:spPr>
        <p:txBody>
          <a:bodyPr wrap="none" rtlCol="0">
            <a:spAutoFit/>
          </a:bodyPr>
          <a:lstStyle/>
          <a:p>
            <a:r>
              <a:rPr kumimoji="1" lang="en-US" altLang="ja-JP" sz="1600" dirty="0" smtClean="0">
                <a:latin typeface="Microsoft Tai Le" pitchFamily="34" charset="0"/>
                <a:cs typeface="Microsoft Tai Le" pitchFamily="34" charset="0"/>
              </a:rPr>
              <a:t>Media Guide </a:t>
            </a:r>
            <a:r>
              <a:rPr kumimoji="1" lang="en-US" altLang="ja-JP" sz="1600" dirty="0" smtClean="0">
                <a:latin typeface="Microsoft Tai Le" pitchFamily="34" charset="0"/>
                <a:cs typeface="Microsoft Tai Le" pitchFamily="34" charset="0"/>
              </a:rPr>
              <a:t>2014 </a:t>
            </a:r>
            <a:r>
              <a:rPr lang="en-US" altLang="ja-JP" sz="1600" dirty="0" smtClean="0">
                <a:latin typeface="Microsoft Tai Le" pitchFamily="34" charset="0"/>
                <a:cs typeface="Microsoft Tai Le" pitchFamily="34" charset="0"/>
              </a:rPr>
              <a:t>01</a:t>
            </a:r>
            <a:r>
              <a:rPr kumimoji="1" lang="en-US" altLang="ja-JP" sz="1600" dirty="0" smtClean="0">
                <a:latin typeface="Microsoft Tai Le" pitchFamily="34" charset="0"/>
                <a:cs typeface="Microsoft Tai Le" pitchFamily="34" charset="0"/>
              </a:rPr>
              <a:t>-03</a:t>
            </a:r>
            <a:endParaRPr kumimoji="1" lang="ja-JP" altLang="en-US" sz="1600" dirty="0">
              <a:latin typeface="Microsoft Tai Le" pitchFamily="34" charset="0"/>
              <a:cs typeface="Microsoft Tai Le" pitchFamily="34" charset="0"/>
            </a:endParaRPr>
          </a:p>
        </p:txBody>
      </p:sp>
      <p:grpSp>
        <p:nvGrpSpPr>
          <p:cNvPr id="2" name="図形グループ 1"/>
          <p:cNvGrpSpPr/>
          <p:nvPr/>
        </p:nvGrpSpPr>
        <p:grpSpPr>
          <a:xfrm>
            <a:off x="7308304" y="6505599"/>
            <a:ext cx="1707536" cy="307777"/>
            <a:chOff x="5763696" y="6505599"/>
            <a:chExt cx="1707536" cy="307777"/>
          </a:xfrm>
        </p:grpSpPr>
        <p:sp>
          <p:nvSpPr>
            <p:cNvPr id="42" name="テキスト ボックス 41"/>
            <p:cNvSpPr txBox="1"/>
            <p:nvPr/>
          </p:nvSpPr>
          <p:spPr>
            <a:xfrm>
              <a:off x="6345929" y="6505599"/>
              <a:ext cx="1125303" cy="307777"/>
            </a:xfrm>
            <a:prstGeom prst="rect">
              <a:avLst/>
            </a:prstGeom>
            <a:noFill/>
          </p:spPr>
          <p:txBody>
            <a:bodyPr wrap="none" rtlCol="0">
              <a:spAutoFit/>
            </a:bodyPr>
            <a:lstStyle/>
            <a:p>
              <a:r>
                <a:rPr lang="en-US" altLang="ja-JP" sz="1400" dirty="0" smtClean="0">
                  <a:solidFill>
                    <a:schemeClr val="tx1">
                      <a:lumMod val="50000"/>
                      <a:lumOff val="50000"/>
                    </a:schemeClr>
                  </a:solidFill>
                </a:rPr>
                <a:t>Smart</a:t>
              </a:r>
              <a:r>
                <a:rPr kumimoji="1" lang="en-US" altLang="ja-JP" sz="1400" dirty="0" smtClean="0">
                  <a:solidFill>
                    <a:schemeClr val="tx1">
                      <a:lumMod val="50000"/>
                      <a:lumOff val="50000"/>
                    </a:schemeClr>
                  </a:solidFill>
                </a:rPr>
                <a:t> Phone </a:t>
              </a:r>
              <a:endParaRPr kumimoji="1" lang="ja-JP" altLang="en-US" sz="1400" dirty="0">
                <a:solidFill>
                  <a:schemeClr val="tx1">
                    <a:lumMod val="50000"/>
                    <a:lumOff val="50000"/>
                  </a:schemeClr>
                </a:solidFill>
              </a:endParaRPr>
            </a:p>
          </p:txBody>
        </p:sp>
        <p:sp>
          <p:nvSpPr>
            <p:cNvPr id="43" name="テキスト ボックス 42"/>
            <p:cNvSpPr txBox="1"/>
            <p:nvPr/>
          </p:nvSpPr>
          <p:spPr>
            <a:xfrm>
              <a:off x="5763696" y="6505599"/>
              <a:ext cx="392480" cy="307777"/>
            </a:xfrm>
            <a:prstGeom prst="rect">
              <a:avLst/>
            </a:prstGeom>
            <a:noFill/>
          </p:spPr>
          <p:txBody>
            <a:bodyPr wrap="none" rtlCol="0">
              <a:spAutoFit/>
            </a:bodyPr>
            <a:lstStyle/>
            <a:p>
              <a:r>
                <a:rPr lang="en-US" altLang="ja-JP" sz="1400" dirty="0" smtClean="0">
                  <a:solidFill>
                    <a:schemeClr val="tx1">
                      <a:lumMod val="50000"/>
                      <a:lumOff val="50000"/>
                    </a:schemeClr>
                  </a:solidFill>
                </a:rPr>
                <a:t>for</a:t>
              </a:r>
              <a:endParaRPr kumimoji="1" lang="ja-JP" altLang="en-US" sz="1400" dirty="0">
                <a:solidFill>
                  <a:schemeClr val="tx1">
                    <a:lumMod val="50000"/>
                    <a:lumOff val="50000"/>
                  </a:schemeClr>
                </a:solidFill>
              </a:endParaRPr>
            </a:p>
          </p:txBody>
        </p:sp>
      </p:grpSp>
      <p:sp>
        <p:nvSpPr>
          <p:cNvPr id="4" name="テキスト ボックス 3"/>
          <p:cNvSpPr txBox="1"/>
          <p:nvPr/>
        </p:nvSpPr>
        <p:spPr>
          <a:xfrm>
            <a:off x="179512" y="2814027"/>
            <a:ext cx="8856984" cy="830997"/>
          </a:xfrm>
          <a:prstGeom prst="rect">
            <a:avLst/>
          </a:prstGeom>
          <a:noFill/>
        </p:spPr>
        <p:txBody>
          <a:bodyPr wrap="square" rtlCol="0">
            <a:spAutoFit/>
          </a:bodyPr>
          <a:lstStyle/>
          <a:p>
            <a:pPr algn="ctr"/>
            <a:r>
              <a:rPr kumimoji="1" lang="en-US" altLang="ja-JP" sz="4800" b="1" dirty="0" smtClean="0">
                <a:ln w="34925">
                  <a:solidFill>
                    <a:srgbClr val="0066CC"/>
                  </a:solidFill>
                </a:ln>
                <a:pattFill prst="smCheck">
                  <a:fgClr>
                    <a:schemeClr val="tx2">
                      <a:lumMod val="20000"/>
                      <a:lumOff val="80000"/>
                    </a:schemeClr>
                  </a:fgClr>
                  <a:bgClr>
                    <a:prstClr val="white"/>
                  </a:bgClr>
                </a:pattFill>
                <a:effectLst>
                  <a:reflection blurRad="6350" stA="55000" endA="300" endPos="45500" dir="5400000" sy="-100000" algn="bl" rotWithShape="0"/>
                </a:effectLst>
                <a:latin typeface="Arial Black"/>
                <a:cs typeface="Arial Black"/>
              </a:rPr>
              <a:t>CASHING NAVI </a:t>
            </a:r>
            <a:r>
              <a:rPr kumimoji="1" lang="en-US" altLang="ja-JP" b="1" dirty="0" smtClean="0">
                <a:ln w="12700">
                  <a:solidFill>
                    <a:srgbClr val="0066CC"/>
                  </a:solidFill>
                </a:ln>
                <a:pattFill prst="smCheck">
                  <a:fgClr>
                    <a:schemeClr val="tx2">
                      <a:lumMod val="20000"/>
                      <a:lumOff val="80000"/>
                    </a:schemeClr>
                  </a:fgClr>
                  <a:bgClr>
                    <a:prstClr val="white"/>
                  </a:bgClr>
                </a:pattFill>
                <a:effectLst>
                  <a:reflection blurRad="6350" stA="55000" endA="300" endPos="45500" dir="5400000" sy="-100000" algn="bl" rotWithShape="0"/>
                </a:effectLst>
                <a:latin typeface="Arial Black"/>
                <a:cs typeface="Arial Black"/>
              </a:rPr>
              <a:t>for </a:t>
            </a:r>
            <a:r>
              <a:rPr kumimoji="1" lang="en-US" altLang="ja-JP" sz="2800" b="1" dirty="0" smtClean="0">
                <a:ln w="19050">
                  <a:solidFill>
                    <a:srgbClr val="0066CC"/>
                  </a:solidFill>
                </a:ln>
                <a:pattFill prst="smCheck">
                  <a:fgClr>
                    <a:schemeClr val="tx2">
                      <a:lumMod val="20000"/>
                      <a:lumOff val="80000"/>
                    </a:schemeClr>
                  </a:fgClr>
                  <a:bgClr>
                    <a:prstClr val="white"/>
                  </a:bgClr>
                </a:pattFill>
                <a:effectLst>
                  <a:reflection blurRad="6350" stA="55000" endA="300" endPos="45500" dir="5400000" sy="-100000" algn="bl" rotWithShape="0"/>
                </a:effectLst>
                <a:latin typeface="Arial Black"/>
                <a:cs typeface="Arial Black"/>
              </a:rPr>
              <a:t>Smart Phone</a:t>
            </a:r>
            <a:endParaRPr kumimoji="1" lang="ja-JP" altLang="en-US" sz="2800" b="1" dirty="0">
              <a:ln w="19050">
                <a:solidFill>
                  <a:srgbClr val="0066CC"/>
                </a:solidFill>
              </a:ln>
              <a:pattFill prst="smCheck">
                <a:fgClr>
                  <a:schemeClr val="tx2">
                    <a:lumMod val="20000"/>
                    <a:lumOff val="80000"/>
                  </a:schemeClr>
                </a:fgClr>
                <a:bgClr>
                  <a:prstClr val="white"/>
                </a:bgClr>
              </a:pattFill>
              <a:effectLst>
                <a:reflection blurRad="6350" stA="55000" endA="300" endPos="45500" dir="5400000" sy="-100000" algn="bl" rotWithShape="0"/>
              </a:effectLst>
              <a:latin typeface="Arial Black"/>
              <a:cs typeface="Arial Black"/>
            </a:endParaRPr>
          </a:p>
        </p:txBody>
      </p:sp>
      <p:sp>
        <p:nvSpPr>
          <p:cNvPr id="7" name="テキスト ボックス 6"/>
          <p:cNvSpPr txBox="1"/>
          <p:nvPr/>
        </p:nvSpPr>
        <p:spPr>
          <a:xfrm>
            <a:off x="179513" y="2420888"/>
            <a:ext cx="8856984" cy="307777"/>
          </a:xfrm>
          <a:prstGeom prst="rect">
            <a:avLst/>
          </a:prstGeom>
          <a:noFill/>
        </p:spPr>
        <p:txBody>
          <a:bodyPr wrap="square" rtlCol="0">
            <a:spAutoFit/>
          </a:bodyPr>
          <a:lstStyle/>
          <a:p>
            <a:pPr algn="ctr"/>
            <a:r>
              <a:rPr kumimoji="1" lang="en-US" altLang="ja-JP" sz="1400" dirty="0" smtClean="0">
                <a:solidFill>
                  <a:schemeClr val="tx2">
                    <a:lumMod val="75000"/>
                  </a:schemeClr>
                </a:solidFill>
              </a:rPr>
              <a:t>〜</a:t>
            </a:r>
            <a:r>
              <a:rPr kumimoji="1" lang="ja-JP" altLang="en-US" sz="1400" dirty="0" smtClean="0">
                <a:solidFill>
                  <a:schemeClr val="tx2">
                    <a:lumMod val="75000"/>
                  </a:schemeClr>
                </a:solidFill>
              </a:rPr>
              <a:t>　キャッシング・ローン・融資の情報サイト　</a:t>
            </a:r>
            <a:r>
              <a:rPr kumimoji="1" lang="en-US" altLang="ja-JP" sz="1400" dirty="0" smtClean="0">
                <a:solidFill>
                  <a:schemeClr val="tx2">
                    <a:lumMod val="75000"/>
                  </a:schemeClr>
                </a:solidFill>
              </a:rPr>
              <a:t>〜</a:t>
            </a:r>
            <a:endParaRPr kumimoji="1" lang="ja-JP" altLang="en-US" sz="1400" dirty="0">
              <a:solidFill>
                <a:schemeClr val="tx2">
                  <a:lumMod val="75000"/>
                </a:schemeClr>
              </a:solidFill>
            </a:endParaRPr>
          </a:p>
        </p:txBody>
      </p:sp>
      <p:pic>
        <p:nvPicPr>
          <p:cNvPr id="10" name="Picture 2"/>
          <p:cNvPicPr>
            <a:picLocks noChangeAspect="1" noChangeArrowheads="1"/>
          </p:cNvPicPr>
          <p:nvPr/>
        </p:nvPicPr>
        <p:blipFill>
          <a:blip r:embed="rId2" cstate="print"/>
          <a:srcRect/>
          <a:stretch>
            <a:fillRect/>
          </a:stretch>
        </p:blipFill>
        <p:spPr bwMode="auto">
          <a:xfrm>
            <a:off x="7668344" y="6453336"/>
            <a:ext cx="237626" cy="288032"/>
          </a:xfrm>
          <a:prstGeom prst="rect">
            <a:avLst/>
          </a:prstGeom>
          <a:noFill/>
          <a:ln w="9525">
            <a:noFill/>
            <a:miter lim="800000"/>
            <a:headEnd/>
            <a:tailEnd/>
          </a:ln>
        </p:spPr>
      </p:pic>
    </p:spTree>
    <p:extLst>
      <p:ext uri="{BB962C8B-B14F-4D97-AF65-F5344CB8AC3E}">
        <p14:creationId xmlns:p14="http://schemas.microsoft.com/office/powerpoint/2010/main" val="3651049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107504" y="116632"/>
            <a:ext cx="5196592" cy="369332"/>
          </a:xfrm>
          <a:prstGeom prst="rect">
            <a:avLst/>
          </a:prstGeom>
          <a:noFill/>
        </p:spPr>
        <p:txBody>
          <a:bodyPr wrap="none" rtlCol="0">
            <a:spAutoFit/>
          </a:bodyPr>
          <a:lstStyle/>
          <a:p>
            <a:r>
              <a:rPr kumimoji="1" lang="ja-JP" altLang="en-US" dirty="0" smtClean="0"/>
              <a:t>キャッシングナビ</a:t>
            </a:r>
            <a:r>
              <a:rPr kumimoji="1" lang="en-US" altLang="ja-JP" dirty="0" smtClean="0"/>
              <a:t> </a:t>
            </a:r>
            <a:r>
              <a:rPr kumimoji="1" lang="ja-JP" altLang="en-US" dirty="0" smtClean="0"/>
              <a:t>ランキングクリック</a:t>
            </a:r>
            <a:r>
              <a:rPr kumimoji="1" lang="en-US" altLang="ja-JP" dirty="0" smtClean="0"/>
              <a:t> for Smart Phone</a:t>
            </a:r>
            <a:endParaRPr kumimoji="1" lang="ja-JP" altLang="en-US" dirty="0"/>
          </a:p>
        </p:txBody>
      </p:sp>
      <p:sp>
        <p:nvSpPr>
          <p:cNvPr id="18" name="スライド番号プレースホルダ 36"/>
          <p:cNvSpPr>
            <a:spLocks noGrp="1"/>
          </p:cNvSpPr>
          <p:nvPr>
            <p:ph type="sldNum" sz="quarter" idx="12"/>
          </p:nvPr>
        </p:nvSpPr>
        <p:spPr>
          <a:xfrm>
            <a:off x="6804248" y="6448251"/>
            <a:ext cx="2133600" cy="365125"/>
          </a:xfrm>
        </p:spPr>
        <p:txBody>
          <a:bodyPr/>
          <a:lstStyle/>
          <a:p>
            <a:fld id="{D2D8002D-B5B0-4BAC-B1F6-782DDCCE6D9C}" type="slidenum">
              <a:rPr kumimoji="1" lang="ja-JP" altLang="en-US" smtClean="0"/>
              <a:pPr/>
              <a:t>2</a:t>
            </a:fld>
            <a:endParaRPr kumimoji="1" lang="ja-JP" altLang="en-US" dirty="0"/>
          </a:p>
        </p:txBody>
      </p:sp>
      <p:sp>
        <p:nvSpPr>
          <p:cNvPr id="26" name="正方形/長方形 25"/>
          <p:cNvSpPr/>
          <p:nvPr/>
        </p:nvSpPr>
        <p:spPr>
          <a:xfrm>
            <a:off x="0" y="620688"/>
            <a:ext cx="9144000" cy="216024"/>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tIns="0" bIns="0"/>
          <a:lstStyle/>
          <a:p>
            <a:r>
              <a:rPr lang="ja-JP" altLang="en-US" sz="1100" dirty="0" smtClean="0"/>
              <a:t>　</a:t>
            </a:r>
            <a:r>
              <a:rPr lang="en-US" altLang="ja-JP" sz="1100" dirty="0" smtClean="0"/>
              <a:t>〜 </a:t>
            </a:r>
            <a:r>
              <a:rPr lang="ja-JP" altLang="en-US" sz="1100" dirty="0" smtClean="0"/>
              <a:t>金融比較サイト　クリック保証広告　</a:t>
            </a:r>
            <a:r>
              <a:rPr lang="en-US" altLang="ja-JP" sz="1100" dirty="0" smtClean="0"/>
              <a:t>http://</a:t>
            </a:r>
            <a:r>
              <a:rPr lang="en-US" altLang="ja-JP" sz="1100" dirty="0" err="1" smtClean="0"/>
              <a:t>cash.xid.jp</a:t>
            </a:r>
            <a:r>
              <a:rPr lang="en-US" altLang="ja-JP" sz="1100" dirty="0" smtClean="0"/>
              <a:t>/</a:t>
            </a:r>
            <a:r>
              <a:rPr lang="ja-JP" altLang="en-US" sz="1100" dirty="0" smtClean="0"/>
              <a:t>　</a:t>
            </a:r>
            <a:r>
              <a:rPr lang="en-US" altLang="ja-JP" sz="1100" dirty="0" smtClean="0"/>
              <a:t>〜</a:t>
            </a:r>
            <a:endParaRPr lang="ja-JP" altLang="en-US" sz="1100" dirty="0"/>
          </a:p>
        </p:txBody>
      </p:sp>
      <p:pic>
        <p:nvPicPr>
          <p:cNvPr id="35" name="Picture 15" descr="無題"/>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5204" y="44624"/>
            <a:ext cx="1003300" cy="525463"/>
          </a:xfrm>
          <a:prstGeom prst="rect">
            <a:avLst/>
          </a:prstGeom>
          <a:noFill/>
          <a:extLst>
            <a:ext uri="{909E8E84-426E-40dd-AFC4-6F175D3DCCD1}">
              <a14:hiddenFill xmlns:a14="http://schemas.microsoft.com/office/drawing/2010/main">
                <a:solidFill>
                  <a:srgbClr val="FFFFFF"/>
                </a:solidFill>
              </a14:hiddenFill>
            </a:ext>
          </a:extLst>
        </p:spPr>
      </p:pic>
      <p:sp>
        <p:nvSpPr>
          <p:cNvPr id="5" name="角丸四角形 4"/>
          <p:cNvSpPr/>
          <p:nvPr/>
        </p:nvSpPr>
        <p:spPr>
          <a:xfrm>
            <a:off x="323528" y="1052736"/>
            <a:ext cx="1728192" cy="5688632"/>
          </a:xfrm>
          <a:prstGeom prst="roundRect">
            <a:avLst>
              <a:gd name="adj" fmla="val 11756"/>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46" name="角丸四角形 45"/>
          <p:cNvSpPr/>
          <p:nvPr/>
        </p:nvSpPr>
        <p:spPr>
          <a:xfrm>
            <a:off x="1043608" y="1196752"/>
            <a:ext cx="288032" cy="72008"/>
          </a:xfrm>
          <a:prstGeom prst="roundRect">
            <a:avLst>
              <a:gd name="adj" fmla="val 6052"/>
            </a:avLst>
          </a:prstGeom>
          <a:effectLst>
            <a:innerShdw blurRad="63500" dist="50800" dir="15300000">
              <a:srgbClr val="000000">
                <a:alpha val="64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84" name="角丸四角形 83"/>
          <p:cNvSpPr/>
          <p:nvPr/>
        </p:nvSpPr>
        <p:spPr>
          <a:xfrm>
            <a:off x="4499992" y="1052736"/>
            <a:ext cx="4248472" cy="864096"/>
          </a:xfrm>
          <a:prstGeom prst="roundRect">
            <a:avLst/>
          </a:prstGeom>
          <a:solidFill>
            <a:srgbClr val="D6FCFF"/>
          </a:solidFill>
          <a:ln/>
          <a:effectLst/>
        </p:spPr>
        <p:style>
          <a:lnRef idx="1">
            <a:schemeClr val="accent1"/>
          </a:lnRef>
          <a:fillRef idx="3">
            <a:schemeClr val="accent1"/>
          </a:fillRef>
          <a:effectRef idx="2">
            <a:schemeClr val="accent1"/>
          </a:effectRef>
          <a:fontRef idx="minor">
            <a:schemeClr val="lt1"/>
          </a:fontRef>
        </p:style>
        <p:txBody>
          <a:bodyPr/>
          <a:lstStyle/>
          <a:p>
            <a:r>
              <a:rPr lang="ja-JP" altLang="en-US" sz="1200" dirty="0" smtClean="0">
                <a:solidFill>
                  <a:schemeClr val="tx1"/>
                </a:solidFill>
              </a:rPr>
              <a:t>金融比較サイトのクリック保証広告</a:t>
            </a:r>
            <a:endParaRPr lang="en-US" altLang="ja-JP" sz="800" dirty="0" smtClean="0">
              <a:solidFill>
                <a:schemeClr val="tx1"/>
              </a:solidFill>
            </a:endParaRPr>
          </a:p>
          <a:p>
            <a:pPr>
              <a:defRPr/>
            </a:pPr>
            <a:r>
              <a:rPr lang="ja-JP" altLang="en-US" sz="900" dirty="0" smtClean="0">
                <a:solidFill>
                  <a:schemeClr val="tx1"/>
                </a:solidFill>
              </a:rPr>
              <a:t>フィーチャーフォン向けサービスで、５社が５年以上継続出稿中のサービスのスマートフォン版が遂にオープン！</a:t>
            </a:r>
            <a:r>
              <a:rPr lang="ja-JP" altLang="en-US" sz="900" dirty="0">
                <a:solidFill>
                  <a:schemeClr val="tx1"/>
                </a:solidFill>
              </a:rPr>
              <a:t>　人気、効果ともに抜群の</a:t>
            </a:r>
            <a:r>
              <a:rPr lang="ja-JP" altLang="en-US" sz="900" dirty="0" smtClean="0">
                <a:solidFill>
                  <a:schemeClr val="tx1"/>
                </a:solidFill>
              </a:rPr>
              <a:t>金融比較サイト。</a:t>
            </a:r>
            <a:endParaRPr lang="en-US" altLang="ja-JP" sz="900" dirty="0" smtClean="0">
              <a:solidFill>
                <a:schemeClr val="tx1"/>
              </a:solidFill>
            </a:endParaRPr>
          </a:p>
          <a:p>
            <a:pPr>
              <a:defRPr/>
            </a:pPr>
            <a:r>
              <a:rPr lang="ja-JP" altLang="en-US" sz="900" dirty="0" smtClean="0">
                <a:solidFill>
                  <a:schemeClr val="tx1"/>
                </a:solidFill>
              </a:rPr>
              <a:t>クライアント様のサイトに移動して初めてクリックカウントが、発生！興味の高いユーザーのみが誘導されるため、無駄がありません！</a:t>
            </a:r>
          </a:p>
          <a:p>
            <a:endParaRPr lang="ja-JP" altLang="en-US" sz="900" dirty="0">
              <a:solidFill>
                <a:schemeClr val="tx1"/>
              </a:solidFill>
            </a:endParaRPr>
          </a:p>
        </p:txBody>
      </p:sp>
      <p:sp>
        <p:nvSpPr>
          <p:cNvPr id="91" name="角丸四角形吹き出し 90"/>
          <p:cNvSpPr/>
          <p:nvPr/>
        </p:nvSpPr>
        <p:spPr>
          <a:xfrm>
            <a:off x="4613136" y="4149080"/>
            <a:ext cx="822960" cy="241176"/>
          </a:xfrm>
          <a:prstGeom prst="wedgeRoundRectCallout">
            <a:avLst/>
          </a:prstGeom>
          <a:solidFill>
            <a:srgbClr val="D6FCFF"/>
          </a:solidFill>
          <a:ln/>
          <a:effectLst/>
        </p:spPr>
        <p:style>
          <a:lnRef idx="1">
            <a:schemeClr val="accent1"/>
          </a:lnRef>
          <a:fillRef idx="3">
            <a:schemeClr val="accent1"/>
          </a:fillRef>
          <a:effectRef idx="2">
            <a:schemeClr val="accent1"/>
          </a:effectRef>
          <a:fontRef idx="minor">
            <a:schemeClr val="lt1"/>
          </a:fontRef>
        </p:style>
        <p:txBody>
          <a:bodyPr lIns="0" tIns="0" bIns="0" anchor="ctr" anchorCtr="0"/>
          <a:lstStyle/>
          <a:p>
            <a:pPr algn="ctr"/>
            <a:r>
              <a:rPr lang="ja-JP" altLang="en-US" sz="900" dirty="0" smtClean="0">
                <a:solidFill>
                  <a:srgbClr val="000000"/>
                </a:solidFill>
              </a:rPr>
              <a:t>原稿規定</a:t>
            </a:r>
            <a:endParaRPr lang="en-US" altLang="ja-JP" sz="900" dirty="0" smtClean="0">
              <a:solidFill>
                <a:srgbClr val="000000"/>
              </a:solidFill>
            </a:endParaRPr>
          </a:p>
        </p:txBody>
      </p:sp>
      <p:sp>
        <p:nvSpPr>
          <p:cNvPr id="54" name="角丸四角形吹き出し 53"/>
          <p:cNvSpPr/>
          <p:nvPr/>
        </p:nvSpPr>
        <p:spPr>
          <a:xfrm>
            <a:off x="4613136" y="1988840"/>
            <a:ext cx="822960" cy="241176"/>
          </a:xfrm>
          <a:prstGeom prst="wedgeRoundRectCallout">
            <a:avLst/>
          </a:prstGeom>
          <a:solidFill>
            <a:srgbClr val="D6FCFF"/>
          </a:solidFill>
          <a:ln/>
          <a:effectLst/>
        </p:spPr>
        <p:style>
          <a:lnRef idx="1">
            <a:schemeClr val="accent1"/>
          </a:lnRef>
          <a:fillRef idx="3">
            <a:schemeClr val="accent1"/>
          </a:fillRef>
          <a:effectRef idx="2">
            <a:schemeClr val="accent1"/>
          </a:effectRef>
          <a:fontRef idx="minor">
            <a:schemeClr val="lt1"/>
          </a:fontRef>
        </p:style>
        <p:txBody>
          <a:bodyPr lIns="0" tIns="0" bIns="0" anchor="ctr" anchorCtr="0"/>
          <a:lstStyle/>
          <a:p>
            <a:pPr algn="ctr"/>
            <a:r>
              <a:rPr lang="ja-JP" altLang="en-US" sz="900" dirty="0" smtClean="0">
                <a:solidFill>
                  <a:srgbClr val="000000"/>
                </a:solidFill>
              </a:rPr>
              <a:t>料金（税別）</a:t>
            </a:r>
            <a:endParaRPr lang="en-US" altLang="ja-JP" sz="900" dirty="0" smtClean="0">
              <a:solidFill>
                <a:srgbClr val="000000"/>
              </a:solidFill>
            </a:endParaRPr>
          </a:p>
        </p:txBody>
      </p:sp>
      <p:sp>
        <p:nvSpPr>
          <p:cNvPr id="59" name="テキスト ボックス 58"/>
          <p:cNvSpPr txBox="1"/>
          <p:nvPr/>
        </p:nvSpPr>
        <p:spPr>
          <a:xfrm>
            <a:off x="4616026" y="2200399"/>
            <a:ext cx="2013348" cy="461665"/>
          </a:xfrm>
          <a:prstGeom prst="rect">
            <a:avLst/>
          </a:prstGeom>
          <a:noFill/>
        </p:spPr>
        <p:txBody>
          <a:bodyPr wrap="none" rtlCol="0">
            <a:spAutoFit/>
          </a:bodyPr>
          <a:lstStyle/>
          <a:p>
            <a:r>
              <a:rPr lang="en-US" altLang="ja-JP" sz="2400" b="1" dirty="0" smtClean="0"/>
              <a:t>200</a:t>
            </a:r>
            <a:r>
              <a:rPr kumimoji="1" lang="ja-JP" altLang="en-US" sz="2400" b="1" dirty="0" smtClean="0"/>
              <a:t>円</a:t>
            </a:r>
            <a:r>
              <a:rPr kumimoji="1" lang="en-US" altLang="ja-JP" sz="2400" b="1" dirty="0" smtClean="0"/>
              <a:t>〜</a:t>
            </a:r>
            <a:r>
              <a:rPr kumimoji="1" lang="en-US" altLang="ja-JP" dirty="0" smtClean="0"/>
              <a:t> / </a:t>
            </a:r>
            <a:r>
              <a:rPr kumimoji="1" lang="en-US" altLang="ja-JP" sz="1050" dirty="0" smtClean="0"/>
              <a:t>1</a:t>
            </a:r>
            <a:r>
              <a:rPr lang="ja-JP" altLang="en-US" sz="1050" dirty="0" smtClean="0"/>
              <a:t>クリック</a:t>
            </a:r>
            <a:endParaRPr kumimoji="1" lang="ja-JP" altLang="en-US" sz="1050" dirty="0"/>
          </a:p>
        </p:txBody>
      </p:sp>
      <p:sp>
        <p:nvSpPr>
          <p:cNvPr id="60" name="角丸四角形吹き出し 59"/>
          <p:cNvSpPr/>
          <p:nvPr/>
        </p:nvSpPr>
        <p:spPr>
          <a:xfrm>
            <a:off x="4644008" y="2662064"/>
            <a:ext cx="822960" cy="241176"/>
          </a:xfrm>
          <a:prstGeom prst="wedgeRoundRectCallout">
            <a:avLst/>
          </a:prstGeom>
          <a:solidFill>
            <a:srgbClr val="D6FCFF"/>
          </a:solidFill>
          <a:ln/>
          <a:effectLst/>
        </p:spPr>
        <p:style>
          <a:lnRef idx="1">
            <a:schemeClr val="accent1"/>
          </a:lnRef>
          <a:fillRef idx="3">
            <a:schemeClr val="accent1"/>
          </a:fillRef>
          <a:effectRef idx="2">
            <a:schemeClr val="accent1"/>
          </a:effectRef>
          <a:fontRef idx="minor">
            <a:schemeClr val="lt1"/>
          </a:fontRef>
        </p:style>
        <p:txBody>
          <a:bodyPr lIns="0" tIns="0" bIns="0" anchor="ctr" anchorCtr="0"/>
          <a:lstStyle/>
          <a:p>
            <a:pPr algn="ctr"/>
            <a:r>
              <a:rPr lang="ja-JP" altLang="en-US" sz="900" dirty="0" smtClean="0">
                <a:solidFill>
                  <a:srgbClr val="000000"/>
                </a:solidFill>
              </a:rPr>
              <a:t>予算設定</a:t>
            </a:r>
            <a:endParaRPr lang="en-US" altLang="ja-JP" sz="900" dirty="0" smtClean="0">
              <a:solidFill>
                <a:srgbClr val="000000"/>
              </a:solidFill>
            </a:endParaRPr>
          </a:p>
        </p:txBody>
      </p:sp>
      <p:sp>
        <p:nvSpPr>
          <p:cNvPr id="62" name="テキスト ボックス 61"/>
          <p:cNvSpPr txBox="1"/>
          <p:nvPr/>
        </p:nvSpPr>
        <p:spPr>
          <a:xfrm>
            <a:off x="4644008" y="2940804"/>
            <a:ext cx="4104456" cy="369332"/>
          </a:xfrm>
          <a:prstGeom prst="rect">
            <a:avLst/>
          </a:prstGeom>
          <a:noFill/>
        </p:spPr>
        <p:txBody>
          <a:bodyPr wrap="square" rtlCol="0">
            <a:spAutoFit/>
          </a:bodyPr>
          <a:lstStyle/>
          <a:p>
            <a:pPr>
              <a:defRPr/>
            </a:pPr>
            <a:r>
              <a:rPr lang="ja-JP" altLang="en-US" sz="900" dirty="0"/>
              <a:t>ご発注時に月内予算の上限金額をご指定下さい。</a:t>
            </a:r>
            <a:r>
              <a:rPr lang="en-US" altLang="ja-JP" sz="900" dirty="0"/>
              <a:t>(</a:t>
            </a:r>
            <a:r>
              <a:rPr lang="ja-JP" altLang="en-US" sz="900" dirty="0"/>
              <a:t>目安</a:t>
            </a:r>
            <a:r>
              <a:rPr lang="ja-JP" altLang="en-US" sz="900" dirty="0" smtClean="0"/>
              <a:t>：</a:t>
            </a:r>
            <a:r>
              <a:rPr lang="en-US" altLang="ja-JP" sz="900" dirty="0"/>
              <a:t>2</a:t>
            </a:r>
            <a:r>
              <a:rPr lang="en-US" altLang="ja-JP" sz="900" dirty="0" smtClean="0"/>
              <a:t>0</a:t>
            </a:r>
            <a:r>
              <a:rPr lang="ja-JP" altLang="en-US" sz="900" dirty="0"/>
              <a:t>万円</a:t>
            </a:r>
            <a:r>
              <a:rPr lang="ja-JP" altLang="en-US" sz="900" dirty="0" smtClean="0"/>
              <a:t>～</a:t>
            </a:r>
            <a:r>
              <a:rPr lang="en-US" altLang="ja-JP" sz="900"/>
              <a:t>5</a:t>
            </a:r>
            <a:r>
              <a:rPr lang="en-US" altLang="ja-JP" sz="900" smtClean="0"/>
              <a:t>0</a:t>
            </a:r>
            <a:r>
              <a:rPr lang="ja-JP" altLang="en-US" sz="900" dirty="0"/>
              <a:t>万円</a:t>
            </a:r>
            <a:r>
              <a:rPr lang="en-US" altLang="ja-JP" sz="900" dirty="0"/>
              <a:t>)</a:t>
            </a:r>
          </a:p>
          <a:p>
            <a:pPr>
              <a:defRPr/>
            </a:pPr>
            <a:r>
              <a:rPr lang="ja-JP" altLang="en-US" sz="900" dirty="0" smtClean="0"/>
              <a:t>その</a:t>
            </a:r>
            <a:r>
              <a:rPr lang="ja-JP" altLang="en-US" sz="900" dirty="0"/>
              <a:t>範囲内での消化金額を月内で締め、ご請求させて頂きます</a:t>
            </a:r>
            <a:r>
              <a:rPr lang="ja-JP" altLang="en-US" sz="900" dirty="0" smtClean="0"/>
              <a:t>。</a:t>
            </a:r>
            <a:endParaRPr lang="ja-JP" altLang="en-US" sz="900" dirty="0"/>
          </a:p>
        </p:txBody>
      </p:sp>
      <p:sp>
        <p:nvSpPr>
          <p:cNvPr id="67" name="角丸四角形吹き出し 66"/>
          <p:cNvSpPr/>
          <p:nvPr/>
        </p:nvSpPr>
        <p:spPr>
          <a:xfrm>
            <a:off x="4613136" y="3310136"/>
            <a:ext cx="822960" cy="241176"/>
          </a:xfrm>
          <a:prstGeom prst="wedgeRoundRectCallout">
            <a:avLst/>
          </a:prstGeom>
          <a:solidFill>
            <a:srgbClr val="D6FCFF"/>
          </a:solidFill>
          <a:ln/>
          <a:effectLst/>
        </p:spPr>
        <p:style>
          <a:lnRef idx="1">
            <a:schemeClr val="accent1"/>
          </a:lnRef>
          <a:fillRef idx="3">
            <a:schemeClr val="accent1"/>
          </a:fillRef>
          <a:effectRef idx="2">
            <a:schemeClr val="accent1"/>
          </a:effectRef>
          <a:fontRef idx="minor">
            <a:schemeClr val="lt1"/>
          </a:fontRef>
        </p:style>
        <p:txBody>
          <a:bodyPr lIns="0" tIns="0" bIns="0" anchor="ctr" anchorCtr="0"/>
          <a:lstStyle/>
          <a:p>
            <a:pPr algn="ctr"/>
            <a:r>
              <a:rPr lang="ja-JP" altLang="en-US" sz="900" dirty="0" smtClean="0">
                <a:solidFill>
                  <a:srgbClr val="000000"/>
                </a:solidFill>
              </a:rPr>
              <a:t>想定消化数</a:t>
            </a:r>
            <a:endParaRPr lang="en-US" altLang="ja-JP" sz="900" dirty="0" smtClean="0">
              <a:solidFill>
                <a:srgbClr val="000000"/>
              </a:solidFill>
            </a:endParaRPr>
          </a:p>
        </p:txBody>
      </p:sp>
      <p:sp>
        <p:nvSpPr>
          <p:cNvPr id="64" name="角丸四角形 63"/>
          <p:cNvSpPr/>
          <p:nvPr/>
        </p:nvSpPr>
        <p:spPr>
          <a:xfrm>
            <a:off x="2555776" y="1052736"/>
            <a:ext cx="1728192" cy="3672408"/>
          </a:xfrm>
          <a:prstGeom prst="roundRect">
            <a:avLst>
              <a:gd name="adj" fmla="val 11756"/>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65" name="角丸四角形 64"/>
          <p:cNvSpPr/>
          <p:nvPr/>
        </p:nvSpPr>
        <p:spPr>
          <a:xfrm>
            <a:off x="3275856" y="1196752"/>
            <a:ext cx="288032" cy="72008"/>
          </a:xfrm>
          <a:prstGeom prst="roundRect">
            <a:avLst>
              <a:gd name="adj" fmla="val 6052"/>
            </a:avLst>
          </a:prstGeom>
          <a:effectLst>
            <a:innerShdw blurRad="63500" dist="50800" dir="15300000">
              <a:srgbClr val="000000">
                <a:alpha val="64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77" name="角丸四角形吹き出し 76"/>
          <p:cNvSpPr/>
          <p:nvPr/>
        </p:nvSpPr>
        <p:spPr>
          <a:xfrm>
            <a:off x="6557352" y="1988840"/>
            <a:ext cx="894968" cy="241176"/>
          </a:xfrm>
          <a:prstGeom prst="wedgeRoundRectCallout">
            <a:avLst/>
          </a:prstGeom>
          <a:solidFill>
            <a:srgbClr val="D6FCFF"/>
          </a:solidFill>
          <a:ln/>
          <a:effectLst/>
        </p:spPr>
        <p:style>
          <a:lnRef idx="1">
            <a:schemeClr val="accent1"/>
          </a:lnRef>
          <a:fillRef idx="3">
            <a:schemeClr val="accent1"/>
          </a:fillRef>
          <a:effectRef idx="2">
            <a:schemeClr val="accent1"/>
          </a:effectRef>
          <a:fontRef idx="minor">
            <a:schemeClr val="lt1"/>
          </a:fontRef>
        </p:style>
        <p:txBody>
          <a:bodyPr lIns="0" tIns="0" bIns="0" anchor="ctr" anchorCtr="0"/>
          <a:lstStyle/>
          <a:p>
            <a:pPr algn="ctr"/>
            <a:r>
              <a:rPr lang="ja-JP" altLang="en-US" sz="900" dirty="0" smtClean="0">
                <a:solidFill>
                  <a:srgbClr val="000000"/>
                </a:solidFill>
              </a:rPr>
              <a:t>入札制について</a:t>
            </a:r>
            <a:endParaRPr lang="en-US" altLang="ja-JP" sz="900" dirty="0" smtClean="0">
              <a:solidFill>
                <a:srgbClr val="000000"/>
              </a:solidFill>
            </a:endParaRPr>
          </a:p>
        </p:txBody>
      </p:sp>
      <p:sp>
        <p:nvSpPr>
          <p:cNvPr id="82" name="テキスト ボックス 81"/>
          <p:cNvSpPr txBox="1"/>
          <p:nvPr/>
        </p:nvSpPr>
        <p:spPr>
          <a:xfrm>
            <a:off x="6588224" y="2230016"/>
            <a:ext cx="2232248" cy="461665"/>
          </a:xfrm>
          <a:prstGeom prst="rect">
            <a:avLst/>
          </a:prstGeom>
          <a:noFill/>
        </p:spPr>
        <p:txBody>
          <a:bodyPr wrap="square" rtlCol="0">
            <a:spAutoFit/>
          </a:bodyPr>
          <a:lstStyle/>
          <a:p>
            <a:r>
              <a:rPr lang="ja-JP" altLang="en-US" sz="800" dirty="0" smtClean="0"/>
              <a:t>入札単価によってリアルタイムに表示順位が変動します。単価は発行する管理画面にて自由に変更が可能でしす。</a:t>
            </a:r>
            <a:endParaRPr kumimoji="1" lang="ja-JP" altLang="en-US" sz="800" dirty="0"/>
          </a:p>
        </p:txBody>
      </p:sp>
      <p:sp>
        <p:nvSpPr>
          <p:cNvPr id="83" name="テキスト ボックス 82"/>
          <p:cNvSpPr txBox="1"/>
          <p:nvPr/>
        </p:nvSpPr>
        <p:spPr>
          <a:xfrm>
            <a:off x="4644008" y="3594393"/>
            <a:ext cx="4104456" cy="507831"/>
          </a:xfrm>
          <a:prstGeom prst="rect">
            <a:avLst/>
          </a:prstGeom>
          <a:noFill/>
        </p:spPr>
        <p:txBody>
          <a:bodyPr wrap="square" rtlCol="0">
            <a:spAutoFit/>
          </a:bodyPr>
          <a:lstStyle/>
          <a:p>
            <a:pPr>
              <a:defRPr/>
            </a:pPr>
            <a:r>
              <a:rPr lang="ja-JP" altLang="en-US" sz="900" dirty="0" smtClean="0"/>
              <a:t>上位表示</a:t>
            </a:r>
            <a:r>
              <a:rPr lang="en-US" altLang="ja-JP" sz="900" dirty="0" smtClean="0"/>
              <a:t>→500〜</a:t>
            </a:r>
            <a:r>
              <a:rPr lang="en-US" altLang="ja-JP" sz="900" dirty="0"/>
              <a:t>8</a:t>
            </a:r>
            <a:r>
              <a:rPr lang="en-US" altLang="ja-JP" sz="900" dirty="0" smtClean="0"/>
              <a:t>00</a:t>
            </a:r>
            <a:r>
              <a:rPr lang="ja-JP" altLang="en-US" sz="900" dirty="0" smtClean="0"/>
              <a:t>クリック（月間）</a:t>
            </a:r>
            <a:endParaRPr lang="en-US" altLang="ja-JP" sz="900" dirty="0" smtClean="0"/>
          </a:p>
          <a:p>
            <a:pPr>
              <a:defRPr/>
            </a:pPr>
            <a:r>
              <a:rPr lang="ja-JP" altLang="en-US" sz="900" dirty="0" smtClean="0"/>
              <a:t>下位表示</a:t>
            </a:r>
            <a:r>
              <a:rPr lang="en-US" altLang="ja-JP" sz="900" dirty="0" smtClean="0"/>
              <a:t>→250〜</a:t>
            </a:r>
            <a:r>
              <a:rPr lang="en-US" altLang="ja-JP" sz="900" dirty="0"/>
              <a:t>3</a:t>
            </a:r>
            <a:r>
              <a:rPr lang="en-US" altLang="ja-JP" sz="900" dirty="0" smtClean="0"/>
              <a:t>00</a:t>
            </a:r>
            <a:r>
              <a:rPr lang="ja-JP" altLang="en-US" sz="900" dirty="0" smtClean="0"/>
              <a:t>クリック（月間）</a:t>
            </a:r>
            <a:endParaRPr lang="en-US" altLang="ja-JP" sz="900" dirty="0" smtClean="0"/>
          </a:p>
          <a:p>
            <a:pPr>
              <a:defRPr/>
            </a:pPr>
            <a:r>
              <a:rPr lang="en-US" altLang="ja-JP" sz="900" dirty="0" smtClean="0"/>
              <a:t>※</a:t>
            </a:r>
            <a:r>
              <a:rPr lang="ja-JP" altLang="en-US" sz="900" dirty="0" smtClean="0"/>
              <a:t>トップページは入札上位</a:t>
            </a:r>
            <a:r>
              <a:rPr lang="en-US" altLang="ja-JP" sz="900" dirty="0" smtClean="0"/>
              <a:t>7</a:t>
            </a:r>
            <a:r>
              <a:rPr lang="ja-JP" altLang="en-US" sz="900" dirty="0" smtClean="0"/>
              <a:t>位まで表示。</a:t>
            </a:r>
            <a:r>
              <a:rPr lang="en-US" altLang="ja-JP" sz="900" dirty="0" smtClean="0"/>
              <a:t>8</a:t>
            </a:r>
            <a:r>
              <a:rPr lang="ja-JP" altLang="en-US" sz="900" dirty="0" smtClean="0"/>
              <a:t>位以降は</a:t>
            </a:r>
            <a:r>
              <a:rPr lang="en-US" altLang="ja-JP" sz="900" dirty="0" smtClean="0"/>
              <a:t>2</a:t>
            </a:r>
            <a:r>
              <a:rPr lang="ja-JP" altLang="en-US" sz="900" dirty="0" smtClean="0"/>
              <a:t>ページ目以降となります。</a:t>
            </a:r>
            <a:endParaRPr lang="en-US" altLang="ja-JP" sz="900" dirty="0"/>
          </a:p>
        </p:txBody>
      </p:sp>
      <p:sp>
        <p:nvSpPr>
          <p:cNvPr id="16" name="正方形/長方形 15"/>
          <p:cNvSpPr/>
          <p:nvPr/>
        </p:nvSpPr>
        <p:spPr>
          <a:xfrm>
            <a:off x="4608512" y="4412138"/>
            <a:ext cx="4211960" cy="2062103"/>
          </a:xfrm>
          <a:prstGeom prst="rect">
            <a:avLst/>
          </a:prstGeom>
        </p:spPr>
        <p:txBody>
          <a:bodyPr wrap="square">
            <a:spAutoFit/>
          </a:bodyPr>
          <a:lstStyle/>
          <a:p>
            <a:r>
              <a:rPr lang="en-US" altLang="ja-JP" sz="800" dirty="0"/>
              <a:t>●</a:t>
            </a:r>
            <a:r>
              <a:rPr lang="ja-JP" altLang="en-US" sz="800" dirty="0"/>
              <a:t>サービス名：</a:t>
            </a:r>
            <a:r>
              <a:rPr lang="ja-JP" altLang="en-US" sz="800" dirty="0" smtClean="0"/>
              <a:t>全角</a:t>
            </a:r>
            <a:r>
              <a:rPr lang="en-US" altLang="ja-JP" sz="800" dirty="0" smtClean="0"/>
              <a:t>12</a:t>
            </a:r>
            <a:r>
              <a:rPr lang="ja-JP" altLang="en-US" sz="800" dirty="0" smtClean="0"/>
              <a:t>文字</a:t>
            </a:r>
            <a:r>
              <a:rPr lang="ja-JP" altLang="en-US" sz="800" dirty="0"/>
              <a:t>以内</a:t>
            </a:r>
          </a:p>
          <a:p>
            <a:r>
              <a:rPr lang="en-US" altLang="ja-JP" sz="800" dirty="0"/>
              <a:t>●</a:t>
            </a:r>
            <a:r>
              <a:rPr lang="ja-JP" altLang="en-US" sz="800" dirty="0"/>
              <a:t>簡易ＰＲ文：</a:t>
            </a:r>
            <a:r>
              <a:rPr lang="ja-JP" altLang="en-US" sz="800" dirty="0" smtClean="0"/>
              <a:t>全角</a:t>
            </a:r>
            <a:r>
              <a:rPr lang="en-US" altLang="ja-JP" sz="800" dirty="0" smtClean="0"/>
              <a:t>30</a:t>
            </a:r>
            <a:r>
              <a:rPr lang="ja-JP" altLang="en-US" sz="800" dirty="0" smtClean="0"/>
              <a:t>文字</a:t>
            </a:r>
            <a:r>
              <a:rPr lang="ja-JP" altLang="en-US" sz="800" dirty="0"/>
              <a:t>以内</a:t>
            </a:r>
            <a:r>
              <a:rPr lang="en-US" altLang="ja-JP" sz="800" dirty="0"/>
              <a:t>※</a:t>
            </a:r>
            <a:r>
              <a:rPr lang="ja-JP" altLang="en-US" sz="800" dirty="0"/>
              <a:t>改行は全角</a:t>
            </a:r>
            <a:r>
              <a:rPr lang="en-US" altLang="ja-JP" sz="800" dirty="0" smtClean="0"/>
              <a:t>1</a:t>
            </a:r>
            <a:r>
              <a:rPr lang="ja-JP" altLang="en-US" sz="800" dirty="0" smtClean="0"/>
              <a:t>文字</a:t>
            </a:r>
            <a:r>
              <a:rPr lang="ja-JP" altLang="en-US" sz="800" dirty="0"/>
              <a:t>と換算し、４回まで指定可能。</a:t>
            </a:r>
          </a:p>
          <a:p>
            <a:r>
              <a:rPr lang="en-US" altLang="ja-JP" sz="800" dirty="0"/>
              <a:t>●</a:t>
            </a:r>
            <a:r>
              <a:rPr lang="ja-JP" altLang="en-US" sz="800" dirty="0"/>
              <a:t>基本情報：</a:t>
            </a:r>
            <a:r>
              <a:rPr lang="ja-JP" altLang="en-US" sz="800" dirty="0" smtClean="0"/>
              <a:t>全角</a:t>
            </a:r>
            <a:r>
              <a:rPr lang="en-US" altLang="ja-JP" sz="800" dirty="0" smtClean="0"/>
              <a:t>12</a:t>
            </a:r>
            <a:r>
              <a:rPr lang="ja-JP" altLang="en-US" sz="800" dirty="0" smtClean="0"/>
              <a:t>文字</a:t>
            </a:r>
            <a:r>
              <a:rPr lang="ja-JP" altLang="en-US" sz="800" dirty="0"/>
              <a:t>以内</a:t>
            </a:r>
            <a:r>
              <a:rPr lang="en-US" altLang="ja-JP" sz="800" dirty="0"/>
              <a:t>※</a:t>
            </a:r>
            <a:r>
              <a:rPr lang="en-US" altLang="ja-JP" sz="800" dirty="0" smtClean="0"/>
              <a:t>1</a:t>
            </a:r>
            <a:r>
              <a:rPr lang="ja-JP" altLang="en-US" sz="800" dirty="0" smtClean="0"/>
              <a:t>実質年利</a:t>
            </a:r>
            <a:r>
              <a:rPr lang="en-US" altLang="ja-JP" sz="800" dirty="0" smtClean="0"/>
              <a:t> 2</a:t>
            </a:r>
            <a:r>
              <a:rPr lang="ja-JP" altLang="en-US" sz="800" dirty="0" smtClean="0"/>
              <a:t>融資</a:t>
            </a:r>
            <a:r>
              <a:rPr lang="ja-JP" altLang="en-US" sz="800" dirty="0"/>
              <a:t>限度</a:t>
            </a:r>
            <a:r>
              <a:rPr lang="ja-JP" altLang="en-US" sz="800" dirty="0" smtClean="0"/>
              <a:t>額</a:t>
            </a:r>
            <a:r>
              <a:rPr lang="en-US" altLang="ja-JP" sz="800" dirty="0" smtClean="0"/>
              <a:t> 3</a:t>
            </a:r>
            <a:r>
              <a:rPr lang="ja-JP" altLang="en-US" sz="800" dirty="0" smtClean="0"/>
              <a:t>審査時間</a:t>
            </a:r>
            <a:r>
              <a:rPr lang="en-US" altLang="ja-JP" sz="800" dirty="0" smtClean="0"/>
              <a:t> 4</a:t>
            </a:r>
            <a:r>
              <a:rPr lang="ja-JP" altLang="en-US" sz="800" dirty="0" smtClean="0"/>
              <a:t>最短</a:t>
            </a:r>
            <a:r>
              <a:rPr lang="ja-JP" altLang="en-US" sz="800" dirty="0"/>
              <a:t>振込み日数</a:t>
            </a:r>
          </a:p>
          <a:p>
            <a:r>
              <a:rPr lang="en-US" altLang="ja-JP" sz="800" dirty="0"/>
              <a:t>●</a:t>
            </a:r>
            <a:r>
              <a:rPr lang="ja-JP" altLang="en-US" sz="800" dirty="0"/>
              <a:t>サービスの特徴：</a:t>
            </a:r>
            <a:r>
              <a:rPr lang="ja-JP" altLang="en-US" sz="800" dirty="0" smtClean="0"/>
              <a:t>全角</a:t>
            </a:r>
            <a:r>
              <a:rPr lang="en-US" altLang="ja-JP" sz="800" dirty="0" smtClean="0"/>
              <a:t>100</a:t>
            </a:r>
            <a:r>
              <a:rPr lang="ja-JP" altLang="en-US" sz="800" dirty="0" smtClean="0"/>
              <a:t>文字</a:t>
            </a:r>
            <a:r>
              <a:rPr lang="ja-JP" altLang="en-US" sz="800" dirty="0"/>
              <a:t>以内</a:t>
            </a:r>
            <a:r>
              <a:rPr lang="en-US" altLang="ja-JP" sz="800" dirty="0"/>
              <a:t>※</a:t>
            </a:r>
            <a:r>
              <a:rPr lang="ja-JP" altLang="en-US" sz="800" dirty="0"/>
              <a:t>文中で枠組みをされる場合は</a:t>
            </a:r>
            <a:r>
              <a:rPr lang="ja-JP" altLang="en-US" sz="800" dirty="0" smtClean="0"/>
              <a:t>、</a:t>
            </a:r>
            <a:r>
              <a:rPr lang="en-US" altLang="ja-JP" sz="800" dirty="0" smtClean="0"/>
              <a:t>1</a:t>
            </a:r>
            <a:r>
              <a:rPr lang="ja-JP" altLang="en-US" sz="800" dirty="0" smtClean="0"/>
              <a:t>行</a:t>
            </a:r>
            <a:r>
              <a:rPr lang="en-US" altLang="ja-JP" sz="800" dirty="0" smtClean="0"/>
              <a:t>10</a:t>
            </a:r>
            <a:r>
              <a:rPr lang="ja-JP" altLang="en-US" sz="800" dirty="0" smtClean="0"/>
              <a:t>文字</a:t>
            </a:r>
            <a:r>
              <a:rPr lang="ja-JP" altLang="en-US" sz="800" dirty="0"/>
              <a:t>以内を推奨。</a:t>
            </a:r>
          </a:p>
          <a:p>
            <a:r>
              <a:rPr lang="en-US" altLang="ja-JP" sz="800" dirty="0"/>
              <a:t>●</a:t>
            </a:r>
            <a:r>
              <a:rPr lang="ja-JP" altLang="en-US" sz="800" dirty="0"/>
              <a:t>サイトロゴ</a:t>
            </a:r>
            <a:r>
              <a:rPr lang="en-US" altLang="ja-JP" sz="800" dirty="0" smtClean="0"/>
              <a:t>(</a:t>
            </a:r>
            <a:r>
              <a:rPr lang="ja-JP" altLang="en-US" sz="800" dirty="0" smtClean="0"/>
              <a:t>ピクチャー</a:t>
            </a:r>
            <a:r>
              <a:rPr lang="en-US" altLang="ja-JP" sz="800" dirty="0" smtClean="0"/>
              <a:t>)</a:t>
            </a:r>
            <a:r>
              <a:rPr lang="ja-JP" altLang="en-US" sz="800" dirty="0" smtClean="0"/>
              <a:t>：</a:t>
            </a:r>
            <a:r>
              <a:rPr lang="ja-JP" altLang="en-US" sz="800" dirty="0"/>
              <a:t>サイズ</a:t>
            </a:r>
            <a:r>
              <a:rPr lang="en-US" altLang="ja-JP" sz="800" dirty="0" smtClean="0"/>
              <a:t>⇒240×160</a:t>
            </a:r>
            <a:r>
              <a:rPr lang="ja-JP" altLang="en-US" sz="800" dirty="0" smtClean="0"/>
              <a:t>ピクセル</a:t>
            </a:r>
            <a:r>
              <a:rPr lang="ja-JP" altLang="en-US" sz="800" dirty="0"/>
              <a:t>以内</a:t>
            </a:r>
          </a:p>
          <a:p>
            <a:r>
              <a:rPr lang="ja-JP" altLang="ja-JP" sz="800" dirty="0"/>
              <a:t>　</a:t>
            </a:r>
            <a:r>
              <a:rPr lang="ja-JP" altLang="en-US" sz="800" dirty="0" smtClean="0"/>
              <a:t>容量</a:t>
            </a:r>
            <a:r>
              <a:rPr lang="en-US" altLang="ja-JP" sz="800" dirty="0"/>
              <a:t>･</a:t>
            </a:r>
            <a:r>
              <a:rPr lang="ja-JP" altLang="en-US" sz="800" dirty="0"/>
              <a:t>形式</a:t>
            </a:r>
            <a:r>
              <a:rPr lang="en-US" altLang="ja-JP" sz="800" dirty="0" smtClean="0"/>
              <a:t>⇒20</a:t>
            </a:r>
            <a:r>
              <a:rPr lang="ja-JP" altLang="en-US" sz="800" dirty="0" smtClean="0"/>
              <a:t>ＫＢ</a:t>
            </a:r>
            <a:r>
              <a:rPr lang="ja-JP" altLang="en-US" sz="800" dirty="0"/>
              <a:t>以内・ＧＩＦまたはＰＮＧ形式</a:t>
            </a:r>
            <a:r>
              <a:rPr lang="en-US" altLang="ja-JP" sz="800" dirty="0"/>
              <a:t>※</a:t>
            </a:r>
            <a:r>
              <a:rPr lang="ja-JP" altLang="en-US" sz="800" dirty="0"/>
              <a:t>アニメーションは不可。</a:t>
            </a:r>
          </a:p>
          <a:p>
            <a:r>
              <a:rPr lang="en-US" altLang="ja-JP" sz="800" dirty="0" smtClean="0"/>
              <a:t>●</a:t>
            </a:r>
            <a:r>
              <a:rPr lang="ja-JP" altLang="en-US" sz="800" dirty="0"/>
              <a:t>広告配信日：随時掲載可能です。都度お問い合わせください。</a:t>
            </a:r>
            <a:r>
              <a:rPr lang="en-US" altLang="ja-JP" sz="800" dirty="0"/>
              <a:t>※</a:t>
            </a:r>
            <a:r>
              <a:rPr lang="ja-JP" altLang="en-US" sz="800" dirty="0"/>
              <a:t>期間指定も</a:t>
            </a:r>
            <a:r>
              <a:rPr lang="ja-JP" altLang="en-US" sz="800" dirty="0" smtClean="0"/>
              <a:t>可能</a:t>
            </a:r>
            <a:endParaRPr lang="en-US" altLang="ja-JP" sz="800" dirty="0" smtClean="0"/>
          </a:p>
          <a:p>
            <a:r>
              <a:rPr lang="en-US" altLang="ja-JP" sz="800" dirty="0" smtClean="0"/>
              <a:t>●</a:t>
            </a:r>
            <a:r>
              <a:rPr lang="ja-JP" altLang="en-US" sz="800" dirty="0"/>
              <a:t>原稿補足事項：</a:t>
            </a:r>
            <a:r>
              <a:rPr lang="en-US" altLang="ja-JP" sz="800" dirty="0"/>
              <a:t>【</a:t>
            </a:r>
            <a:r>
              <a:rPr lang="ja-JP" altLang="en-US" sz="800" dirty="0"/>
              <a:t>半角カナ</a:t>
            </a:r>
            <a:r>
              <a:rPr lang="en-US" altLang="ja-JP" sz="800" dirty="0"/>
              <a:t>】○【</a:t>
            </a:r>
            <a:r>
              <a:rPr lang="ja-JP" altLang="en-US" sz="800" dirty="0"/>
              <a:t>絵文字・機種依存文字</a:t>
            </a:r>
            <a:r>
              <a:rPr lang="en-US" altLang="ja-JP" sz="800" dirty="0"/>
              <a:t>】×</a:t>
            </a:r>
            <a:r>
              <a:rPr lang="en-US" altLang="ja-JP" sz="800" dirty="0" smtClean="0"/>
              <a:t>【</a:t>
            </a:r>
            <a:r>
              <a:rPr lang="ja-JP" altLang="en-US" sz="800" dirty="0" smtClean="0"/>
              <a:t>デバイス</a:t>
            </a:r>
            <a:r>
              <a:rPr lang="en-US" altLang="ja-JP" sz="800" dirty="0" smtClean="0"/>
              <a:t>(OS)</a:t>
            </a:r>
            <a:r>
              <a:rPr lang="ja-JP" altLang="en-US" sz="800" dirty="0" smtClean="0"/>
              <a:t>毎に</a:t>
            </a:r>
            <a:r>
              <a:rPr lang="en-US" altLang="ja-JP" sz="800" dirty="0" smtClean="0"/>
              <a:t>URL</a:t>
            </a:r>
            <a:r>
              <a:rPr lang="ja-JP" altLang="en-US" sz="800" dirty="0" smtClean="0"/>
              <a:t>設定</a:t>
            </a:r>
            <a:r>
              <a:rPr lang="en-US" altLang="ja-JP" sz="800" dirty="0"/>
              <a:t>】○</a:t>
            </a:r>
          </a:p>
          <a:p>
            <a:r>
              <a:rPr lang="en-US" altLang="ja-JP" sz="800" dirty="0" smtClean="0"/>
              <a:t>※</a:t>
            </a:r>
            <a:r>
              <a:rPr lang="ja-JP" altLang="en-US" sz="800" dirty="0"/>
              <a:t>原稿内に電話番号やメールアドレスの記載は、出来ません。</a:t>
            </a:r>
          </a:p>
          <a:p>
            <a:r>
              <a:rPr lang="en-US" altLang="ja-JP" sz="800" dirty="0"/>
              <a:t>●</a:t>
            </a:r>
            <a:r>
              <a:rPr lang="ja-JP" altLang="en-US" sz="800" dirty="0"/>
              <a:t>掲載不可業種：</a:t>
            </a:r>
            <a:r>
              <a:rPr lang="ja-JP" altLang="en-US" sz="800" dirty="0" smtClean="0"/>
              <a:t>同形態</a:t>
            </a:r>
            <a:r>
              <a:rPr lang="ja-JP" altLang="en-US" sz="800" dirty="0"/>
              <a:t>のサイト、その他当社掲載可否基準に満たないサイト全て</a:t>
            </a:r>
          </a:p>
          <a:p>
            <a:r>
              <a:rPr lang="en-US" altLang="ja-JP" sz="800" dirty="0"/>
              <a:t>●</a:t>
            </a:r>
            <a:r>
              <a:rPr lang="ja-JP" altLang="en-US" sz="800" dirty="0"/>
              <a:t>入稿締切日：</a:t>
            </a:r>
            <a:r>
              <a:rPr lang="en-US" altLang="ja-JP" sz="800" dirty="0"/>
              <a:t>5</a:t>
            </a:r>
            <a:r>
              <a:rPr lang="ja-JP" altLang="en-US" sz="800" dirty="0"/>
              <a:t>営業日前</a:t>
            </a:r>
          </a:p>
          <a:p>
            <a:r>
              <a:rPr lang="en-US" altLang="ja-JP" sz="800" dirty="0" smtClean="0"/>
              <a:t>※</a:t>
            </a:r>
            <a:r>
              <a:rPr lang="ja-JP" altLang="en-US" sz="800" dirty="0"/>
              <a:t>消化状況・クリック単価</a:t>
            </a:r>
            <a:r>
              <a:rPr lang="ja-JP" altLang="en-US" sz="800" dirty="0" smtClean="0"/>
              <a:t>は管理</a:t>
            </a:r>
            <a:r>
              <a:rPr lang="ja-JP" altLang="en-US" sz="800" dirty="0"/>
              <a:t>画面で、リアルタイムに確認・変更が可能です。</a:t>
            </a:r>
          </a:p>
          <a:p>
            <a:r>
              <a:rPr lang="en-US" altLang="ja-JP" sz="800" dirty="0" smtClean="0"/>
              <a:t>※</a:t>
            </a:r>
            <a:r>
              <a:rPr lang="ja-JP" altLang="en-US" sz="800" dirty="0" smtClean="0"/>
              <a:t>実際</a:t>
            </a:r>
            <a:r>
              <a:rPr lang="ja-JP" altLang="en-US" sz="800" dirty="0"/>
              <a:t>のサイトへ移動して初めてクリックカウント発生</a:t>
            </a:r>
          </a:p>
          <a:p>
            <a:r>
              <a:rPr lang="en-US" altLang="ja-JP" sz="800" dirty="0" smtClean="0"/>
              <a:t>※</a:t>
            </a:r>
            <a:r>
              <a:rPr lang="ja-JP" altLang="en-US" sz="800" dirty="0"/>
              <a:t>入札単価が同じ場合、データベースから任意に取り出した順序で表示されます</a:t>
            </a:r>
            <a:r>
              <a:rPr lang="ja-JP" altLang="en-US" sz="800" dirty="0" smtClean="0"/>
              <a:t>。</a:t>
            </a:r>
            <a:endParaRPr lang="en-US" altLang="ja-JP" sz="800" dirty="0" smtClean="0"/>
          </a:p>
          <a:p>
            <a:r>
              <a:rPr lang="en-US" altLang="ja-JP" sz="800" dirty="0" smtClean="0"/>
              <a:t>※</a:t>
            </a:r>
            <a:r>
              <a:rPr lang="ja-JP" altLang="en-US" sz="800" dirty="0" smtClean="0"/>
              <a:t>管轄財務局の登録貸金業者である必要があります（登録が都道府貸金業協会のみの場合は掲載をお断りさせていただいております）</a:t>
            </a:r>
            <a:r>
              <a:rPr lang="ja-JP" altLang="en-US" sz="800" dirty="0"/>
              <a:t>	</a:t>
            </a:r>
          </a:p>
        </p:txBody>
      </p:sp>
      <p:sp>
        <p:nvSpPr>
          <p:cNvPr id="85" name="テキスト ボックス 84"/>
          <p:cNvSpPr txBox="1"/>
          <p:nvPr/>
        </p:nvSpPr>
        <p:spPr>
          <a:xfrm>
            <a:off x="323528" y="6597352"/>
            <a:ext cx="8424936" cy="216024"/>
          </a:xfrm>
          <a:prstGeom prst="rect">
            <a:avLst/>
          </a:prstGeom>
          <a:noFill/>
        </p:spPr>
        <p:txBody>
          <a:bodyPr wrap="square" rtlCol="0">
            <a:spAutoFit/>
          </a:bodyPr>
          <a:lstStyle/>
          <a:p>
            <a:pPr algn="ctr"/>
            <a:r>
              <a:rPr lang="ja-JP" altLang="en-US" sz="800" dirty="0" smtClean="0">
                <a:solidFill>
                  <a:srgbClr val="336699"/>
                </a:solidFill>
              </a:rPr>
              <a:t>メディアインデックス株式会社　</a:t>
            </a:r>
            <a:r>
              <a:rPr lang="en-US" altLang="ja-JP" sz="800" dirty="0" smtClean="0">
                <a:solidFill>
                  <a:srgbClr val="336699"/>
                </a:solidFill>
              </a:rPr>
              <a:t>〒100-0014 </a:t>
            </a:r>
            <a:r>
              <a:rPr lang="ja-JP" altLang="en-US" sz="800" dirty="0" smtClean="0">
                <a:solidFill>
                  <a:srgbClr val="336699"/>
                </a:solidFill>
              </a:rPr>
              <a:t>東京都千代田区永田町</a:t>
            </a:r>
            <a:r>
              <a:rPr lang="en-US" altLang="ja-JP" sz="800" dirty="0" smtClean="0">
                <a:solidFill>
                  <a:srgbClr val="336699"/>
                </a:solidFill>
              </a:rPr>
              <a:t>2-14-3</a:t>
            </a:r>
            <a:r>
              <a:rPr lang="ja-JP" altLang="en-US" sz="800" dirty="0">
                <a:solidFill>
                  <a:srgbClr val="336699"/>
                </a:solidFill>
              </a:rPr>
              <a:t>東急不動産赤坂</a:t>
            </a:r>
            <a:r>
              <a:rPr lang="en-US" altLang="ja-JP" sz="800" dirty="0" smtClean="0">
                <a:solidFill>
                  <a:srgbClr val="336699"/>
                </a:solidFill>
              </a:rPr>
              <a:t>6F TEL 03-</a:t>
            </a:r>
            <a:r>
              <a:rPr lang="en-US" altLang="ja-JP" sz="800" dirty="0" smtClean="0">
                <a:solidFill>
                  <a:srgbClr val="336699"/>
                </a:solidFill>
              </a:rPr>
              <a:t>3580-6711</a:t>
            </a:r>
            <a:endParaRPr lang="ja-JP" altLang="en-US" sz="800" dirty="0">
              <a:solidFill>
                <a:srgbClr val="336699"/>
              </a:solidFill>
            </a:endParaRPr>
          </a:p>
        </p:txBody>
      </p:sp>
      <p:pic>
        <p:nvPicPr>
          <p:cNvPr id="7" name="図 6" descr="スクリーンショット 2013-02-15 0.51.58.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99792" y="1340768"/>
            <a:ext cx="1478876" cy="3168352"/>
          </a:xfrm>
          <a:prstGeom prst="rect">
            <a:avLst/>
          </a:prstGeom>
        </p:spPr>
      </p:pic>
      <p:pic>
        <p:nvPicPr>
          <p:cNvPr id="9" name="図 8" descr="image.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7544" y="1340768"/>
            <a:ext cx="1470373" cy="5256584"/>
          </a:xfrm>
          <a:prstGeom prst="rect">
            <a:avLst/>
          </a:prstGeom>
        </p:spPr>
      </p:pic>
      <p:cxnSp>
        <p:nvCxnSpPr>
          <p:cNvPr id="71" name="AutoShape 49"/>
          <p:cNvCxnSpPr>
            <a:cxnSpLocks noChangeShapeType="1"/>
          </p:cNvCxnSpPr>
          <p:nvPr/>
        </p:nvCxnSpPr>
        <p:spPr bwMode="auto">
          <a:xfrm flipV="1">
            <a:off x="1331640" y="2708920"/>
            <a:ext cx="1297409" cy="863526"/>
          </a:xfrm>
          <a:prstGeom prst="bentConnector3">
            <a:avLst>
              <a:gd name="adj1" fmla="val 67797"/>
            </a:avLst>
          </a:prstGeom>
          <a:noFill/>
          <a:ln w="50800">
            <a:solidFill>
              <a:srgbClr val="0000FF"/>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70" name="Rectangle 48"/>
          <p:cNvSpPr>
            <a:spLocks noChangeArrowheads="1"/>
          </p:cNvSpPr>
          <p:nvPr/>
        </p:nvSpPr>
        <p:spPr bwMode="auto">
          <a:xfrm>
            <a:off x="611560" y="3429000"/>
            <a:ext cx="720080" cy="288032"/>
          </a:xfrm>
          <a:prstGeom prst="rect">
            <a:avLst/>
          </a:prstGeom>
          <a:noFill/>
          <a:ln w="38100">
            <a:solidFill>
              <a:srgbClr val="0000FF"/>
            </a:solidFill>
            <a:miter lim="800000"/>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dirty="0"/>
          </a:p>
        </p:txBody>
      </p:sp>
    </p:spTree>
    <p:extLst>
      <p:ext uri="{BB962C8B-B14F-4D97-AF65-F5344CB8AC3E}">
        <p14:creationId xmlns:p14="http://schemas.microsoft.com/office/powerpoint/2010/main" val="389608581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1042</TotalTime>
  <Words>267</Words>
  <Application>Microsoft Macintosh PowerPoint</Application>
  <PresentationFormat>画面に合わせる (4:3)</PresentationFormat>
  <Paragraphs>39</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kano</dc:creator>
  <cp:lastModifiedBy>加納 伸之</cp:lastModifiedBy>
  <cp:revision>133</cp:revision>
  <cp:lastPrinted>2012-03-26T01:42:23Z</cp:lastPrinted>
  <dcterms:created xsi:type="dcterms:W3CDTF">2011-03-24T10:15:37Z</dcterms:created>
  <dcterms:modified xsi:type="dcterms:W3CDTF">2014-01-14T11:33:19Z</dcterms:modified>
</cp:coreProperties>
</file>