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AB01"/>
    <a:srgbClr val="003B00"/>
    <a:srgbClr val="00FF66"/>
    <a:srgbClr val="006600"/>
    <a:srgbClr val="FF3300"/>
    <a:srgbClr val="004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1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DC471-F026-412D-B4AD-F8481B7EE34E}" type="datetimeFigureOut">
              <a:rPr kumimoji="1" lang="ja-JP" altLang="en-US" smtClean="0"/>
              <a:pPr/>
              <a:t>2013/02/12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3465B-BF2A-4CEA-9DD7-D17D2147DF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6854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A243D-65E1-4949-98B5-66DA7AD69D0D}" type="datetimeFigureOut">
              <a:rPr kumimoji="1" lang="ja-JP" altLang="en-US" smtClean="0"/>
              <a:pPr/>
              <a:t>2013/02/12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9B8C8-39BB-480D-8C99-FF7D9B5987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7298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9B8C8-39BB-480D-8C99-FF7D9B59872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9B8C8-39BB-480D-8C99-FF7D9B59872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9B8C8-39BB-480D-8C99-FF7D9B59872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9B8C8-39BB-480D-8C99-FF7D9B59872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9B8C8-39BB-480D-8C99-FF7D9B59872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9B8C8-39BB-480D-8C99-FF7D9B59872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9B8C8-39BB-480D-8C99-FF7D9B59872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2013/02/12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2013/02/12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2013/02/12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2013/02/12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2013/02/12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2013/02/12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2013/02/12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2013/02/12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2013/02/12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2013/02/12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2013/02/12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2013/02/12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2780928"/>
            <a:ext cx="9144000" cy="936104"/>
          </a:xfrm>
          <a:prstGeom prst="rect">
            <a:avLst/>
          </a:prstGeom>
          <a:solidFill>
            <a:srgbClr val="003B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図 4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020" y="2996952"/>
            <a:ext cx="4229100" cy="54610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866884" y="3028890"/>
            <a:ext cx="1441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</a:rPr>
              <a:t>ご案内資料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3B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図 4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9223"/>
            <a:ext cx="2520280" cy="325441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866884" y="3028890"/>
            <a:ext cx="1441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</a:rPr>
              <a:t>ご案内資料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6453335"/>
            <a:ext cx="9144000" cy="41119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6525344"/>
            <a:ext cx="606926" cy="288032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827584" y="6582544"/>
            <a:ext cx="16081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solidFill>
                  <a:srgbClr val="FFFFFF"/>
                </a:solidFill>
              </a:rPr>
              <a:t>メディアインデックス株式会社</a:t>
            </a:r>
            <a:endParaRPr kumimoji="1" lang="ja-JP" altLang="en-US" sz="900" dirty="0">
              <a:solidFill>
                <a:srgbClr val="FFFFFF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55776" y="6582544"/>
            <a:ext cx="61890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FFFFFF"/>
                </a:solidFill>
              </a:rPr>
              <a:t>〒</a:t>
            </a:r>
            <a:r>
              <a:rPr lang="en-US" altLang="ja-JP" sz="900" dirty="0" smtClean="0">
                <a:solidFill>
                  <a:srgbClr val="FFFFFF"/>
                </a:solidFill>
              </a:rPr>
              <a:t>100-0014</a:t>
            </a:r>
            <a:r>
              <a:rPr lang="ja-JP" altLang="en-US" sz="900" dirty="0" smtClean="0">
                <a:solidFill>
                  <a:srgbClr val="FFFFFF"/>
                </a:solidFill>
              </a:rPr>
              <a:t>　東京都千代田区永田町</a:t>
            </a:r>
            <a:r>
              <a:rPr lang="en-US" altLang="ja-JP" sz="900" dirty="0" smtClean="0">
                <a:solidFill>
                  <a:srgbClr val="FFFFFF"/>
                </a:solidFill>
              </a:rPr>
              <a:t>2-14-3</a:t>
            </a:r>
            <a:r>
              <a:rPr lang="ja-JP" altLang="en-US" sz="900" dirty="0" smtClean="0">
                <a:solidFill>
                  <a:srgbClr val="FFFFFF"/>
                </a:solidFill>
              </a:rPr>
              <a:t>　東急不動産赤坂ビル</a:t>
            </a:r>
            <a:r>
              <a:rPr lang="en-US" altLang="ja-JP" sz="900" dirty="0" smtClean="0">
                <a:solidFill>
                  <a:srgbClr val="FFFFFF"/>
                </a:solidFill>
              </a:rPr>
              <a:t>6F</a:t>
            </a:r>
            <a:r>
              <a:rPr lang="ja-JP" altLang="en-US" sz="900" dirty="0" smtClean="0">
                <a:solidFill>
                  <a:srgbClr val="FFFFFF"/>
                </a:solidFill>
              </a:rPr>
              <a:t>　　</a:t>
            </a:r>
            <a:r>
              <a:rPr lang="en-US" altLang="ja-JP" sz="900" dirty="0" smtClean="0">
                <a:solidFill>
                  <a:srgbClr val="FFFFFF"/>
                </a:solidFill>
              </a:rPr>
              <a:t>TEL:03-3580-6711</a:t>
            </a:r>
            <a:r>
              <a:rPr lang="ja-JP" altLang="en-US" sz="900" dirty="0" smtClean="0">
                <a:solidFill>
                  <a:srgbClr val="FFFFFF"/>
                </a:solidFill>
              </a:rPr>
              <a:t>　　</a:t>
            </a:r>
            <a:r>
              <a:rPr lang="en-US" altLang="ja-JP" sz="900" dirty="0" smtClean="0">
                <a:solidFill>
                  <a:srgbClr val="FFFFFF"/>
                </a:solidFill>
              </a:rPr>
              <a:t>Mail: </a:t>
            </a:r>
            <a:r>
              <a:rPr lang="en-US" altLang="ja-JP" sz="900" dirty="0" err="1" smtClean="0">
                <a:solidFill>
                  <a:srgbClr val="FFFFFF"/>
                </a:solidFill>
              </a:rPr>
              <a:t>adcamp@mediaindex.co.jp</a:t>
            </a:r>
            <a:endParaRPr kumimoji="1" lang="ja-JP" altLang="en-US" sz="900" dirty="0">
              <a:solidFill>
                <a:srgbClr val="FFFFFF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51316" y="61200"/>
            <a:ext cx="1560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FFFFFF"/>
                </a:solidFill>
              </a:rPr>
              <a:t>｜　広告配信概要</a:t>
            </a:r>
            <a:endParaRPr kumimoji="1" lang="ja-JP" altLang="en-US" sz="1400" dirty="0">
              <a:solidFill>
                <a:srgbClr val="FFFFFF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9512" y="548680"/>
            <a:ext cx="8765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□</a:t>
            </a:r>
            <a:r>
              <a:rPr kumimoji="1" lang="en-US" altLang="ja-JP" dirty="0" smtClean="0"/>
              <a:t> </a:t>
            </a:r>
            <a:r>
              <a:rPr lang="en-US" altLang="ja-JP" dirty="0" err="1" smtClean="0"/>
              <a:t>adcamp</a:t>
            </a:r>
            <a:r>
              <a:rPr lang="en-US" altLang="ja-JP" dirty="0" smtClean="0"/>
              <a:t> for </a:t>
            </a:r>
            <a:r>
              <a:rPr lang="en-US" altLang="ja-JP" dirty="0" err="1" smtClean="0"/>
              <a:t>Googleplay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では、</a:t>
            </a:r>
            <a:r>
              <a:rPr lang="en-US" altLang="ja-JP" dirty="0" smtClean="0"/>
              <a:t> Android</a:t>
            </a:r>
            <a:r>
              <a:rPr lang="ja-JP" altLang="en-US" dirty="0" smtClean="0"/>
              <a:t>アプリへの集客を</a:t>
            </a:r>
            <a:r>
              <a:rPr lang="en-US" altLang="ja-JP" dirty="0" smtClean="0"/>
              <a:t>CPI,CPA</a:t>
            </a:r>
            <a:r>
              <a:rPr lang="ja-JP" altLang="en-US" dirty="0" smtClean="0"/>
              <a:t>型でご提供いたします。</a:t>
            </a:r>
            <a:endParaRPr kumimoji="1" lang="ja-JP" altLang="en-US" dirty="0"/>
          </a:p>
        </p:txBody>
      </p:sp>
      <p:pic>
        <p:nvPicPr>
          <p:cNvPr id="11" name="図 10" descr="galaxy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844824"/>
            <a:ext cx="1910645" cy="3672408"/>
          </a:xfrm>
          <a:prstGeom prst="rect">
            <a:avLst/>
          </a:prstGeom>
        </p:spPr>
      </p:pic>
      <p:pic>
        <p:nvPicPr>
          <p:cNvPr id="12" name="図 11" descr="galaxy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587" y="1844824"/>
            <a:ext cx="1910645" cy="3672408"/>
          </a:xfrm>
          <a:prstGeom prst="rect">
            <a:avLst/>
          </a:prstGeom>
        </p:spPr>
      </p:pic>
      <p:sp>
        <p:nvSpPr>
          <p:cNvPr id="15" name="U ターン矢印 14"/>
          <p:cNvSpPr/>
          <p:nvPr/>
        </p:nvSpPr>
        <p:spPr>
          <a:xfrm>
            <a:off x="6084168" y="1340768"/>
            <a:ext cx="1440160" cy="1368152"/>
          </a:xfrm>
          <a:prstGeom prst="uturnArrow">
            <a:avLst>
              <a:gd name="adj1" fmla="val 17264"/>
              <a:gd name="adj2" fmla="val 25000"/>
              <a:gd name="adj3" fmla="val 26289"/>
              <a:gd name="adj4" fmla="val 43750"/>
              <a:gd name="adj5" fmla="val 67265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309721" y="908720"/>
            <a:ext cx="57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 smtClean="0">
                <a:solidFill>
                  <a:srgbClr val="FF3300"/>
                </a:solidFill>
              </a:rPr>
              <a:t>¥</a:t>
            </a:r>
            <a:endParaRPr kumimoji="1" lang="ja-JP" altLang="en-US" sz="6000" dirty="0">
              <a:solidFill>
                <a:srgbClr val="FF33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9512" y="1268760"/>
            <a:ext cx="35261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004200"/>
                </a:solidFill>
              </a:rPr>
              <a:t>①</a:t>
            </a:r>
            <a:r>
              <a:rPr lang="ja-JP" altLang="en-US" sz="1600" dirty="0" smtClean="0">
                <a:solidFill>
                  <a:srgbClr val="004200"/>
                </a:solidFill>
              </a:rPr>
              <a:t>インストール報酬、アクション報酬型</a:t>
            </a:r>
            <a:endParaRPr kumimoji="1" lang="ja-JP" altLang="en-US" sz="1600" dirty="0">
              <a:solidFill>
                <a:srgbClr val="0042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5536" y="1556792"/>
            <a:ext cx="4248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ユーザーがアプリをインストールしない限り、料金は発生いたしません。</a:t>
            </a:r>
            <a:endParaRPr kumimoji="1" lang="en-US" altLang="ja-JP" sz="1100" dirty="0" smtClean="0"/>
          </a:p>
          <a:p>
            <a:r>
              <a:rPr lang="ja-JP" altLang="en-US" sz="1100" dirty="0" smtClean="0"/>
              <a:t>予算管理がしやすく、低リスクで有効なプロモーションが可能です。</a:t>
            </a:r>
            <a:endParaRPr kumimoji="1" lang="ja-JP" altLang="en-US" sz="11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9512" y="2226350"/>
            <a:ext cx="2467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004200"/>
                </a:solidFill>
              </a:rPr>
              <a:t>②</a:t>
            </a:r>
            <a:r>
              <a:rPr lang="ja-JP" altLang="en-US" sz="1600" dirty="0" smtClean="0">
                <a:solidFill>
                  <a:srgbClr val="004200"/>
                </a:solidFill>
              </a:rPr>
              <a:t>成果地点を自由に設定</a:t>
            </a:r>
            <a:endParaRPr kumimoji="1" lang="ja-JP" altLang="en-US" sz="1600" dirty="0">
              <a:solidFill>
                <a:srgbClr val="0042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5536" y="2492896"/>
            <a:ext cx="42484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インストール後の初回起動時、インストール後の会員登録完了時、ゲームであればチュートリアル突破後など、成果地点を自由に設定することが可能です。</a:t>
            </a:r>
            <a:endParaRPr kumimoji="1" lang="ja-JP" altLang="en-US" sz="11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9512" y="3284984"/>
            <a:ext cx="45576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004200"/>
                </a:solidFill>
              </a:rPr>
              <a:t>③</a:t>
            </a:r>
            <a:r>
              <a:rPr lang="ja-JP" altLang="en-US" sz="1600" dirty="0" smtClean="0">
                <a:solidFill>
                  <a:srgbClr val="004200"/>
                </a:solidFill>
              </a:rPr>
              <a:t>アプリがなくても大丈夫！無料アプリ化サービス</a:t>
            </a:r>
            <a:endParaRPr kumimoji="1" lang="ja-JP" altLang="en-US" sz="1600" dirty="0">
              <a:solidFill>
                <a:srgbClr val="0042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95536" y="3573016"/>
            <a:ext cx="42484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スマホ向けのサイトはあるが、アプリは出していない</a:t>
            </a:r>
            <a:r>
              <a:rPr lang="en-US" altLang="ja-JP" sz="1100" dirty="0" smtClean="0"/>
              <a:t>…</a:t>
            </a:r>
            <a:r>
              <a:rPr lang="ja-JP" altLang="en-US" sz="1100" dirty="0" smtClean="0"/>
              <a:t>そんなお客様は</a:t>
            </a:r>
            <a:r>
              <a:rPr lang="en-US" altLang="ja-JP" sz="1100" dirty="0" err="1" smtClean="0"/>
              <a:t>adcamp</a:t>
            </a:r>
            <a:r>
              <a:rPr lang="ja-JP" altLang="en-US" sz="1100" dirty="0" smtClean="0"/>
              <a:t>の無料アプリ化サービスを利用することで、今までリーチができなかったアプリユーザーへのアプローチが可能になります。</a:t>
            </a:r>
            <a:endParaRPr kumimoji="1" lang="ja-JP" altLang="en-US" sz="11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79512" y="4386590"/>
            <a:ext cx="3932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004200"/>
                </a:solidFill>
              </a:rPr>
              <a:t>④</a:t>
            </a:r>
            <a:r>
              <a:rPr lang="ja-JP" altLang="en-US" sz="1600" dirty="0" smtClean="0">
                <a:solidFill>
                  <a:srgbClr val="004200"/>
                </a:solidFill>
              </a:rPr>
              <a:t>多機能プッシュ通知が無料で利用可能</a:t>
            </a:r>
            <a:endParaRPr kumimoji="1" lang="ja-JP" altLang="en-US" sz="1600" dirty="0">
              <a:solidFill>
                <a:srgbClr val="0042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5536" y="4701044"/>
            <a:ext cx="42484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時間を指定して通知、登録日から</a:t>
            </a:r>
            <a:r>
              <a:rPr kumimoji="1" lang="en-US" altLang="ja-JP" sz="1100" dirty="0" smtClean="0"/>
              <a:t>○</a:t>
            </a:r>
            <a:r>
              <a:rPr lang="ja-JP" altLang="en-US" sz="1100" dirty="0" smtClean="0"/>
              <a:t>日後に通知など、ユーザーのアクション率をぐ</a:t>
            </a:r>
            <a:r>
              <a:rPr lang="en-US" altLang="ja-JP" sz="1100" dirty="0" smtClean="0"/>
              <a:t>〜</a:t>
            </a:r>
            <a:r>
              <a:rPr lang="ja-JP" altLang="en-US" sz="1100" dirty="0" smtClean="0"/>
              <a:t>んとアップする高機能な</a:t>
            </a:r>
            <a:r>
              <a:rPr lang="en-US" altLang="ja-JP" sz="1100" dirty="0" smtClean="0"/>
              <a:t>PUSH</a:t>
            </a:r>
            <a:r>
              <a:rPr lang="ja-JP" altLang="en-US" sz="1100" dirty="0" smtClean="0"/>
              <a:t>通知の機能を、</a:t>
            </a:r>
            <a:r>
              <a:rPr lang="en-US" altLang="ja-JP" sz="1100" dirty="0" err="1" smtClean="0"/>
              <a:t>adcamp</a:t>
            </a:r>
            <a:r>
              <a:rPr lang="ja-JP" altLang="en-US" sz="1100" dirty="0" smtClean="0"/>
              <a:t>の管理画面から無料で自由に利用いただけます。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64356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1412776"/>
            <a:ext cx="3175000" cy="127000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3B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図 4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9223"/>
            <a:ext cx="2520280" cy="325441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866884" y="3028890"/>
            <a:ext cx="1441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</a:rPr>
              <a:t>ご案内資料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6453335"/>
            <a:ext cx="9144000" cy="41119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6525344"/>
            <a:ext cx="606926" cy="288032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827584" y="6582544"/>
            <a:ext cx="16081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solidFill>
                  <a:srgbClr val="FFFFFF"/>
                </a:solidFill>
              </a:rPr>
              <a:t>メディアインデックス株式会社</a:t>
            </a:r>
            <a:endParaRPr kumimoji="1" lang="ja-JP" altLang="en-US" sz="900" dirty="0">
              <a:solidFill>
                <a:srgbClr val="FFFFFF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55776" y="6582544"/>
            <a:ext cx="61890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FFFFFF"/>
                </a:solidFill>
              </a:rPr>
              <a:t>〒</a:t>
            </a:r>
            <a:r>
              <a:rPr lang="en-US" altLang="ja-JP" sz="900" dirty="0" smtClean="0">
                <a:solidFill>
                  <a:srgbClr val="FFFFFF"/>
                </a:solidFill>
              </a:rPr>
              <a:t>100-0014</a:t>
            </a:r>
            <a:r>
              <a:rPr lang="ja-JP" altLang="en-US" sz="900" dirty="0" smtClean="0">
                <a:solidFill>
                  <a:srgbClr val="FFFFFF"/>
                </a:solidFill>
              </a:rPr>
              <a:t>　東京都千代田区永田町</a:t>
            </a:r>
            <a:r>
              <a:rPr lang="en-US" altLang="ja-JP" sz="900" dirty="0" smtClean="0">
                <a:solidFill>
                  <a:srgbClr val="FFFFFF"/>
                </a:solidFill>
              </a:rPr>
              <a:t>2-14-3</a:t>
            </a:r>
            <a:r>
              <a:rPr lang="ja-JP" altLang="en-US" sz="900" dirty="0" smtClean="0">
                <a:solidFill>
                  <a:srgbClr val="FFFFFF"/>
                </a:solidFill>
              </a:rPr>
              <a:t>　東急不動産赤坂ビル</a:t>
            </a:r>
            <a:r>
              <a:rPr lang="en-US" altLang="ja-JP" sz="900" dirty="0" smtClean="0">
                <a:solidFill>
                  <a:srgbClr val="FFFFFF"/>
                </a:solidFill>
              </a:rPr>
              <a:t>6F</a:t>
            </a:r>
            <a:r>
              <a:rPr lang="ja-JP" altLang="en-US" sz="900" dirty="0" smtClean="0">
                <a:solidFill>
                  <a:srgbClr val="FFFFFF"/>
                </a:solidFill>
              </a:rPr>
              <a:t>　　</a:t>
            </a:r>
            <a:r>
              <a:rPr lang="en-US" altLang="ja-JP" sz="900" dirty="0" smtClean="0">
                <a:solidFill>
                  <a:srgbClr val="FFFFFF"/>
                </a:solidFill>
              </a:rPr>
              <a:t>TEL:03-3580-6711</a:t>
            </a:r>
            <a:r>
              <a:rPr lang="ja-JP" altLang="en-US" sz="900" dirty="0" smtClean="0">
                <a:solidFill>
                  <a:srgbClr val="FFFFFF"/>
                </a:solidFill>
              </a:rPr>
              <a:t>　　</a:t>
            </a:r>
            <a:r>
              <a:rPr lang="en-US" altLang="ja-JP" sz="900" dirty="0" smtClean="0">
                <a:solidFill>
                  <a:srgbClr val="FFFFFF"/>
                </a:solidFill>
              </a:rPr>
              <a:t>Mail: </a:t>
            </a:r>
            <a:r>
              <a:rPr lang="en-US" altLang="ja-JP" sz="900" dirty="0" err="1" smtClean="0">
                <a:solidFill>
                  <a:srgbClr val="FFFFFF"/>
                </a:solidFill>
              </a:rPr>
              <a:t>adcamp@mediaindex.co.jp</a:t>
            </a:r>
            <a:endParaRPr kumimoji="1" lang="ja-JP" altLang="en-US" sz="900" dirty="0">
              <a:solidFill>
                <a:srgbClr val="FFFFFF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51316" y="61200"/>
            <a:ext cx="3348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FFFFFF"/>
                </a:solidFill>
              </a:rPr>
              <a:t>｜　インストール報酬型　アクション報酬型</a:t>
            </a:r>
            <a:endParaRPr kumimoji="1" lang="ja-JP" altLang="en-US" sz="1400" dirty="0">
              <a:solidFill>
                <a:srgbClr val="FFFFFF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9512" y="836712"/>
            <a:ext cx="8084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4200"/>
                </a:solidFill>
              </a:rPr>
              <a:t>□</a:t>
            </a:r>
            <a:r>
              <a:rPr kumimoji="1" lang="en-US" altLang="ja-JP" dirty="0" smtClean="0">
                <a:solidFill>
                  <a:srgbClr val="004200"/>
                </a:solidFill>
              </a:rPr>
              <a:t> </a:t>
            </a:r>
            <a:r>
              <a:rPr lang="ja-JP" altLang="en-US" dirty="0" smtClean="0">
                <a:solidFill>
                  <a:srgbClr val="004200"/>
                </a:solidFill>
              </a:rPr>
              <a:t>インストール報酬、アクション報酬型で低リスクで有効なプロモーションを実現</a:t>
            </a:r>
            <a:endParaRPr kumimoji="1" lang="ja-JP" altLang="en-US" dirty="0">
              <a:solidFill>
                <a:srgbClr val="0042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5536" y="1363415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・ユーザーがアプリをインストールしない限り、料金は発生いたしません。</a:t>
            </a:r>
            <a:endParaRPr kumimoji="1" lang="en-US" altLang="ja-JP" sz="1100" dirty="0" smtClean="0"/>
          </a:p>
          <a:p>
            <a:r>
              <a:rPr lang="ja-JP" altLang="en-US" sz="1100" dirty="0" smtClean="0"/>
              <a:t>・予算管理がしやすく、低リスクで有効なプロモーションが可能です。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・</a:t>
            </a:r>
            <a:r>
              <a:rPr kumimoji="1" lang="en-US" altLang="ja-JP" sz="1100" dirty="0" smtClean="0"/>
              <a:t>1</a:t>
            </a:r>
            <a:r>
              <a:rPr kumimoji="1" lang="ja-JP" altLang="en-US" sz="1100" dirty="0" smtClean="0"/>
              <a:t>インストールあたり</a:t>
            </a:r>
            <a:r>
              <a:rPr kumimoji="1" lang="en-US" altLang="ja-JP" sz="1100" dirty="0" smtClean="0"/>
              <a:t>100</a:t>
            </a:r>
            <a:r>
              <a:rPr kumimoji="1" lang="ja-JP" altLang="en-US" sz="1100" dirty="0" smtClean="0"/>
              <a:t>円</a:t>
            </a:r>
            <a:r>
              <a:rPr kumimoji="1" lang="en-US" altLang="ja-JP" sz="1100" dirty="0" smtClean="0"/>
              <a:t>〜</a:t>
            </a:r>
            <a:r>
              <a:rPr kumimoji="1" lang="ja-JP" altLang="en-US" sz="1100" dirty="0" smtClean="0"/>
              <a:t>。案件やご予算にあわせて、単価を調整することが可能です。</a:t>
            </a:r>
            <a:endParaRPr kumimoji="1" lang="en-US" altLang="ja-JP" sz="1100" dirty="0" smtClean="0"/>
          </a:p>
          <a:p>
            <a:r>
              <a:rPr lang="ja-JP" altLang="en-US" sz="1100" dirty="0" smtClean="0"/>
              <a:t>・開始日、終了日、予算上限を設定することで、計画的にプロモーションを実施いただけます。</a:t>
            </a:r>
            <a:endParaRPr kumimoji="1" lang="ja-JP" altLang="en-US" sz="11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5536" y="3541365"/>
            <a:ext cx="820891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・アプリの広告にありがちな、「インストール後の初回起動時」だけではなく、お客様の希望する地点を成果地点とすることができます。</a:t>
            </a:r>
            <a:endParaRPr kumimoji="1" lang="en-US" altLang="ja-JP" sz="1100" dirty="0" smtClean="0"/>
          </a:p>
          <a:p>
            <a:r>
              <a:rPr lang="ja-JP" altLang="ja-JP" sz="1100" dirty="0"/>
              <a:t>　</a:t>
            </a:r>
            <a:endParaRPr lang="en-US" altLang="ja-JP" sz="1100" dirty="0" smtClean="0"/>
          </a:p>
          <a:p>
            <a:r>
              <a:rPr lang="ja-JP" altLang="ja-JP" sz="1100" dirty="0"/>
              <a:t>　</a:t>
            </a:r>
            <a:r>
              <a:rPr lang="ja-JP" altLang="en-US" sz="1100" dirty="0" smtClean="0"/>
              <a:t>　通常のアプリの場合</a:t>
            </a:r>
            <a:r>
              <a:rPr lang="en-US" altLang="ja-JP" sz="1100" dirty="0" smtClean="0"/>
              <a:t>	…	</a:t>
            </a:r>
            <a:r>
              <a:rPr lang="ja-JP" altLang="en-US" sz="1100" dirty="0" smtClean="0"/>
              <a:t>「インストール後の初回起動時」</a:t>
            </a:r>
            <a:endParaRPr lang="en-US" altLang="ja-JP" sz="1100" dirty="0" smtClean="0"/>
          </a:p>
          <a:p>
            <a:r>
              <a:rPr lang="ja-JP" altLang="ja-JP" sz="1100" dirty="0"/>
              <a:t>　</a:t>
            </a:r>
            <a:r>
              <a:rPr lang="ja-JP" altLang="en-US" sz="1100" dirty="0" smtClean="0"/>
              <a:t>　占いなど会員制のサービス</a:t>
            </a:r>
            <a:r>
              <a:rPr lang="en-US" altLang="ja-JP" sz="1100" dirty="0" smtClean="0"/>
              <a:t>	…	</a:t>
            </a:r>
            <a:r>
              <a:rPr lang="ja-JP" altLang="en-US" sz="1100" dirty="0" smtClean="0"/>
              <a:t>「インストール後、会員登録完了時」</a:t>
            </a:r>
            <a:endParaRPr lang="en-US" altLang="ja-JP" sz="1100" dirty="0" smtClean="0"/>
          </a:p>
          <a:p>
            <a:r>
              <a:rPr lang="ja-JP" altLang="ja-JP" sz="1100" dirty="0"/>
              <a:t>　</a:t>
            </a:r>
            <a:r>
              <a:rPr lang="ja-JP" altLang="en-US" sz="1100" dirty="0" smtClean="0"/>
              <a:t>　マンション等の案内アプリ</a:t>
            </a:r>
            <a:r>
              <a:rPr lang="en-US" altLang="ja-JP" sz="1100" dirty="0" smtClean="0"/>
              <a:t>	…	</a:t>
            </a:r>
            <a:r>
              <a:rPr lang="ja-JP" altLang="en-US" sz="1100" dirty="0" smtClean="0"/>
              <a:t>「インストール後、資料請求完了時」</a:t>
            </a:r>
            <a:endParaRPr lang="en-US" altLang="ja-JP" sz="1100" dirty="0" smtClean="0"/>
          </a:p>
          <a:p>
            <a:r>
              <a:rPr lang="ja-JP" altLang="ja-JP" sz="1100" dirty="0" smtClean="0"/>
              <a:t>　</a:t>
            </a:r>
            <a:r>
              <a:rPr lang="ja-JP" altLang="en-US" sz="1100" dirty="0" smtClean="0"/>
              <a:t>　物販をしているアプリ</a:t>
            </a:r>
            <a:r>
              <a:rPr lang="en-US" altLang="ja-JP" sz="1100" dirty="0" smtClean="0"/>
              <a:t>	…	</a:t>
            </a:r>
            <a:r>
              <a:rPr lang="ja-JP" altLang="en-US" sz="1100" dirty="0" smtClean="0"/>
              <a:t>「インストール後、商品購入完了時」</a:t>
            </a:r>
            <a:endParaRPr lang="en-US" altLang="ja-JP" sz="1100" dirty="0" smtClean="0"/>
          </a:p>
          <a:p>
            <a:r>
              <a:rPr lang="ja-JP" altLang="ja-JP" sz="1100" dirty="0" smtClean="0"/>
              <a:t>　</a:t>
            </a:r>
            <a:r>
              <a:rPr lang="ja-JP" altLang="en-US" sz="1100" dirty="0" smtClean="0"/>
              <a:t>　ゲーム</a:t>
            </a:r>
            <a:r>
              <a:rPr lang="en-US" altLang="ja-JP" sz="1100" dirty="0" smtClean="0"/>
              <a:t>		…	</a:t>
            </a:r>
            <a:r>
              <a:rPr lang="ja-JP" altLang="en-US" sz="1100" dirty="0" smtClean="0"/>
              <a:t>「インストール後、チュートリアル突破時」</a:t>
            </a:r>
            <a:endParaRPr lang="en-US" altLang="ja-JP" sz="1100" dirty="0" smtClean="0"/>
          </a:p>
          <a:p>
            <a:endParaRPr kumimoji="1" lang="en-US" altLang="ja-JP" sz="1100" dirty="0"/>
          </a:p>
          <a:p>
            <a:r>
              <a:rPr lang="ja-JP" altLang="en-US" sz="1100" dirty="0" smtClean="0"/>
              <a:t>など、希望する任意の地点を成果地点にすることが可能です。</a:t>
            </a:r>
            <a:endParaRPr kumimoji="1" lang="ja-JP" altLang="en-US" sz="11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9512" y="3039343"/>
            <a:ext cx="3145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4200"/>
                </a:solidFill>
              </a:rPr>
              <a:t>□</a:t>
            </a:r>
            <a:r>
              <a:rPr kumimoji="1" lang="en-US" altLang="ja-JP" dirty="0" smtClean="0">
                <a:solidFill>
                  <a:srgbClr val="004200"/>
                </a:solidFill>
              </a:rPr>
              <a:t> </a:t>
            </a:r>
            <a:r>
              <a:rPr lang="ja-JP" altLang="en-US" dirty="0" smtClean="0">
                <a:solidFill>
                  <a:srgbClr val="004200"/>
                </a:solidFill>
              </a:rPr>
              <a:t>成果地点を自由に設定可能</a:t>
            </a:r>
            <a:endParaRPr kumimoji="1" lang="ja-JP" altLang="en-US" dirty="0">
              <a:solidFill>
                <a:srgbClr val="004200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6136" y="4005064"/>
            <a:ext cx="3175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0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3B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図 4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9223"/>
            <a:ext cx="2520280" cy="325441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866884" y="3028890"/>
            <a:ext cx="1441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</a:rPr>
              <a:t>ご案内資料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6453335"/>
            <a:ext cx="9144000" cy="41119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6525344"/>
            <a:ext cx="606926" cy="288032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827584" y="6582544"/>
            <a:ext cx="16081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solidFill>
                  <a:srgbClr val="FFFFFF"/>
                </a:solidFill>
              </a:rPr>
              <a:t>メディアインデックス株式会社</a:t>
            </a:r>
            <a:endParaRPr kumimoji="1" lang="ja-JP" altLang="en-US" sz="900" dirty="0">
              <a:solidFill>
                <a:srgbClr val="FFFFFF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55776" y="6582544"/>
            <a:ext cx="61890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FFFFFF"/>
                </a:solidFill>
              </a:rPr>
              <a:t>〒</a:t>
            </a:r>
            <a:r>
              <a:rPr lang="en-US" altLang="ja-JP" sz="900" dirty="0" smtClean="0">
                <a:solidFill>
                  <a:srgbClr val="FFFFFF"/>
                </a:solidFill>
              </a:rPr>
              <a:t>100-0014</a:t>
            </a:r>
            <a:r>
              <a:rPr lang="ja-JP" altLang="en-US" sz="900" dirty="0" smtClean="0">
                <a:solidFill>
                  <a:srgbClr val="FFFFFF"/>
                </a:solidFill>
              </a:rPr>
              <a:t>　東京都千代田区永田町</a:t>
            </a:r>
            <a:r>
              <a:rPr lang="en-US" altLang="ja-JP" sz="900" dirty="0" smtClean="0">
                <a:solidFill>
                  <a:srgbClr val="FFFFFF"/>
                </a:solidFill>
              </a:rPr>
              <a:t>2-14-3</a:t>
            </a:r>
            <a:r>
              <a:rPr lang="ja-JP" altLang="en-US" sz="900" dirty="0" smtClean="0">
                <a:solidFill>
                  <a:srgbClr val="FFFFFF"/>
                </a:solidFill>
              </a:rPr>
              <a:t>　東急不動産赤坂ビル</a:t>
            </a:r>
            <a:r>
              <a:rPr lang="en-US" altLang="ja-JP" sz="900" dirty="0" smtClean="0">
                <a:solidFill>
                  <a:srgbClr val="FFFFFF"/>
                </a:solidFill>
              </a:rPr>
              <a:t>6F</a:t>
            </a:r>
            <a:r>
              <a:rPr lang="ja-JP" altLang="en-US" sz="900" dirty="0" smtClean="0">
                <a:solidFill>
                  <a:srgbClr val="FFFFFF"/>
                </a:solidFill>
              </a:rPr>
              <a:t>　　</a:t>
            </a:r>
            <a:r>
              <a:rPr lang="en-US" altLang="ja-JP" sz="900" dirty="0" smtClean="0">
                <a:solidFill>
                  <a:srgbClr val="FFFFFF"/>
                </a:solidFill>
              </a:rPr>
              <a:t>TEL:03-3580-6711</a:t>
            </a:r>
            <a:r>
              <a:rPr lang="ja-JP" altLang="en-US" sz="900" dirty="0" smtClean="0">
                <a:solidFill>
                  <a:srgbClr val="FFFFFF"/>
                </a:solidFill>
              </a:rPr>
              <a:t>　　</a:t>
            </a:r>
            <a:r>
              <a:rPr lang="en-US" altLang="ja-JP" sz="900" dirty="0" smtClean="0">
                <a:solidFill>
                  <a:srgbClr val="FFFFFF"/>
                </a:solidFill>
              </a:rPr>
              <a:t>Mail: </a:t>
            </a:r>
            <a:r>
              <a:rPr lang="en-US" altLang="ja-JP" sz="900" dirty="0" err="1" smtClean="0">
                <a:solidFill>
                  <a:srgbClr val="FFFFFF"/>
                </a:solidFill>
              </a:rPr>
              <a:t>adcamp@mediaindex.co.jp</a:t>
            </a:r>
            <a:endParaRPr kumimoji="1" lang="ja-JP" altLang="en-US" sz="900" dirty="0">
              <a:solidFill>
                <a:srgbClr val="FFFFFF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51316" y="61200"/>
            <a:ext cx="4826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FFFFFF"/>
                </a:solidFill>
              </a:rPr>
              <a:t>｜　アプリ化無料サービス　高機能プッシュ通知機能使い放題</a:t>
            </a:r>
            <a:endParaRPr kumimoji="1" lang="ja-JP" altLang="en-US" sz="1400" dirty="0">
              <a:solidFill>
                <a:srgbClr val="FFFFFF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9512" y="836712"/>
            <a:ext cx="7618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4200"/>
                </a:solidFill>
              </a:rPr>
              <a:t>□</a:t>
            </a:r>
            <a:r>
              <a:rPr kumimoji="1" lang="en-US" altLang="ja-JP" dirty="0" smtClean="0">
                <a:solidFill>
                  <a:srgbClr val="004200"/>
                </a:solidFill>
              </a:rPr>
              <a:t> </a:t>
            </a:r>
            <a:r>
              <a:rPr lang="ja-JP" altLang="en-US" dirty="0" smtClean="0">
                <a:solidFill>
                  <a:srgbClr val="004200"/>
                </a:solidFill>
              </a:rPr>
              <a:t>スマホサイトを無料でアプリ化。アプリがなくてもお申し込みいただけます！</a:t>
            </a:r>
            <a:endParaRPr kumimoji="1" lang="ja-JP" altLang="en-US" dirty="0">
              <a:solidFill>
                <a:srgbClr val="0042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5536" y="1363415"/>
            <a:ext cx="4968552" cy="193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・スマートフォン向けのサイトをお持ちであれば、</a:t>
            </a:r>
            <a:r>
              <a:rPr kumimoji="1" lang="en-US" altLang="ja-JP" sz="1100" dirty="0" err="1" smtClean="0"/>
              <a:t>adcamp</a:t>
            </a:r>
            <a:r>
              <a:rPr kumimoji="1" lang="ja-JP" altLang="en-US" sz="1100" dirty="0" smtClean="0"/>
              <a:t>で無料でアプリ化</a:t>
            </a:r>
            <a:endParaRPr kumimoji="1" lang="en-US" altLang="ja-JP" sz="1100" dirty="0" smtClean="0"/>
          </a:p>
          <a:p>
            <a:r>
              <a:rPr lang="ja-JP" altLang="ja-JP" sz="1100" dirty="0"/>
              <a:t>　</a:t>
            </a:r>
            <a:r>
              <a:rPr kumimoji="1" lang="ja-JP" altLang="en-US" sz="1100" dirty="0" smtClean="0"/>
              <a:t>いたします。</a:t>
            </a:r>
            <a:endParaRPr kumimoji="1" lang="en-US" altLang="ja-JP" sz="1100" dirty="0" smtClean="0"/>
          </a:p>
          <a:p>
            <a:r>
              <a:rPr lang="ja-JP" altLang="en-US" sz="1100" dirty="0" smtClean="0"/>
              <a:t>・アプリ化するメリットは、スマホのホーム画面に、アイコンが表示され、サイトへ</a:t>
            </a:r>
            <a:endParaRPr lang="en-US" altLang="ja-JP" sz="1100" dirty="0" smtClean="0"/>
          </a:p>
          <a:p>
            <a:r>
              <a:rPr lang="ja-JP" altLang="ja-JP" sz="1100" dirty="0"/>
              <a:t>　</a:t>
            </a:r>
            <a:r>
              <a:rPr lang="ja-JP" altLang="en-US" sz="1100" dirty="0" smtClean="0"/>
              <a:t>の入口を確保できること！いつも目にはいるので、アクセスする機会が増え、</a:t>
            </a:r>
            <a:endParaRPr lang="en-US" altLang="ja-JP" sz="1100" dirty="0" smtClean="0"/>
          </a:p>
          <a:p>
            <a:r>
              <a:rPr lang="ja-JP" altLang="ja-JP" sz="1100" dirty="0"/>
              <a:t>　</a:t>
            </a:r>
            <a:r>
              <a:rPr lang="ja-JP" altLang="en-US" sz="1100" dirty="0" smtClean="0"/>
              <a:t>アクティブ率が大幅に向上します。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・高機能</a:t>
            </a:r>
            <a:r>
              <a:rPr kumimoji="1" lang="en-US" altLang="ja-JP" sz="1100" dirty="0" smtClean="0"/>
              <a:t>PUSH</a:t>
            </a:r>
            <a:r>
              <a:rPr lang="ja-JP" altLang="en-US" sz="1100" dirty="0" smtClean="0"/>
              <a:t>通知が無料でつかえるので、再訪率も大幅に向上します。</a:t>
            </a:r>
            <a:endParaRPr lang="en-US" altLang="ja-JP" sz="1100" dirty="0" smtClean="0"/>
          </a:p>
          <a:p>
            <a:endParaRPr kumimoji="1" lang="en-US" altLang="ja-JP" sz="900" dirty="0"/>
          </a:p>
          <a:p>
            <a:r>
              <a:rPr lang="en-US" altLang="ja-JP" sz="900" dirty="0" smtClean="0"/>
              <a:t>※</a:t>
            </a:r>
            <a:r>
              <a:rPr lang="ja-JP" altLang="en-US" sz="900" dirty="0" smtClean="0"/>
              <a:t>無料アプリ化とは、スマートフォンのアプリを立ち上げると、ブラウザが立ち上がりクライアントのスマートフォン向けのウェブサイトが表示されるアプリの無料作成サービス。アプリのアイコンと、表示させる</a:t>
            </a:r>
            <a:r>
              <a:rPr lang="en-US" altLang="ja-JP" sz="900" dirty="0" smtClean="0"/>
              <a:t>URL</a:t>
            </a:r>
            <a:r>
              <a:rPr lang="ja-JP" altLang="en-US" sz="900" dirty="0" smtClean="0"/>
              <a:t>をご入稿いただくだけで、無料で作成をいたします。このアプリには、高機能</a:t>
            </a:r>
            <a:r>
              <a:rPr lang="en-US" altLang="ja-JP" sz="900" dirty="0" smtClean="0"/>
              <a:t>PUSH</a:t>
            </a:r>
            <a:r>
              <a:rPr lang="ja-JP" altLang="en-US" sz="900" dirty="0" smtClean="0"/>
              <a:t>通知の機能も内包されてますので、</a:t>
            </a:r>
            <a:r>
              <a:rPr lang="en-US" altLang="ja-JP" sz="900" dirty="0" err="1" smtClean="0"/>
              <a:t>adcamp</a:t>
            </a:r>
            <a:r>
              <a:rPr lang="ja-JP" altLang="en-US" sz="900" dirty="0" smtClean="0"/>
              <a:t>の管理画面から、様々な機能の</a:t>
            </a:r>
            <a:r>
              <a:rPr lang="en-US" altLang="ja-JP" sz="900" dirty="0" smtClean="0"/>
              <a:t>PUSH</a:t>
            </a:r>
            <a:r>
              <a:rPr lang="ja-JP" altLang="en-US" sz="900" dirty="0" smtClean="0"/>
              <a:t>通知を無料でご利用いただけます。</a:t>
            </a:r>
            <a:endParaRPr lang="en-US" altLang="ja-JP" sz="900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5536" y="4193212"/>
            <a:ext cx="49685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・メールよりも遥かにパフォーマンスの高い「</a:t>
            </a:r>
            <a:r>
              <a:rPr lang="ja-JP" altLang="en-US" sz="1100" dirty="0" smtClean="0"/>
              <a:t>プッシュ通知」の機能を、</a:t>
            </a:r>
            <a:endParaRPr lang="en-US" altLang="ja-JP" sz="1100" dirty="0" smtClean="0"/>
          </a:p>
          <a:p>
            <a:r>
              <a:rPr lang="ja-JP" altLang="ja-JP" sz="1100" dirty="0"/>
              <a:t>　</a:t>
            </a:r>
            <a:r>
              <a:rPr lang="en-US" altLang="ja-JP" sz="1100" dirty="0" err="1" smtClean="0"/>
              <a:t>adcamp</a:t>
            </a:r>
            <a:r>
              <a:rPr lang="ja-JP" altLang="en-US" sz="1100" dirty="0" smtClean="0"/>
              <a:t>の管理画面から無料で自由にご利用いただけます。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・インストールしてから１日後のユーザー、２日後のユーザーに</a:t>
            </a:r>
            <a:r>
              <a:rPr kumimoji="1" lang="en-US" altLang="ja-JP" sz="1100" dirty="0" smtClean="0"/>
              <a:t>○</a:t>
            </a:r>
            <a:r>
              <a:rPr kumimoji="1" lang="ja-JP" altLang="en-US" sz="1100" dirty="0" smtClean="0"/>
              <a:t>時</a:t>
            </a:r>
            <a:r>
              <a:rPr kumimoji="1" lang="en-US" altLang="ja-JP" sz="1100" dirty="0" smtClean="0"/>
              <a:t>○</a:t>
            </a:r>
            <a:r>
              <a:rPr kumimoji="1" lang="ja-JP" altLang="en-US" sz="1100" dirty="0" smtClean="0"/>
              <a:t>分に通知</a:t>
            </a:r>
            <a:endParaRPr kumimoji="1" lang="en-US" altLang="ja-JP" sz="1100" dirty="0" smtClean="0"/>
          </a:p>
          <a:p>
            <a:r>
              <a:rPr lang="ja-JP" altLang="ja-JP" sz="1100" dirty="0"/>
              <a:t>　</a:t>
            </a:r>
            <a:r>
              <a:rPr lang="ja-JP" altLang="en-US" sz="1100" dirty="0" smtClean="0"/>
              <a:t>といったステップ式の通知機能や、</a:t>
            </a:r>
            <a:r>
              <a:rPr lang="en-US" altLang="ja-JP" sz="1100" dirty="0" smtClean="0"/>
              <a:t>○</a:t>
            </a:r>
            <a:r>
              <a:rPr lang="ja-JP" altLang="en-US" sz="1100" dirty="0" smtClean="0"/>
              <a:t>月</a:t>
            </a:r>
            <a:r>
              <a:rPr lang="en-US" altLang="ja-JP" sz="1100" dirty="0" smtClean="0"/>
              <a:t>○</a:t>
            </a:r>
            <a:r>
              <a:rPr lang="ja-JP" altLang="en-US" sz="1100" dirty="0" smtClean="0"/>
              <a:t>日</a:t>
            </a:r>
            <a:r>
              <a:rPr lang="en-US" altLang="ja-JP" sz="1100" dirty="0" smtClean="0"/>
              <a:t>○</a:t>
            </a:r>
            <a:r>
              <a:rPr lang="ja-JP" altLang="en-US" sz="1100" dirty="0" smtClean="0"/>
              <a:t>時に一斉送信など、とても高機能な</a:t>
            </a:r>
            <a:endParaRPr lang="en-US" altLang="ja-JP" sz="1100" dirty="0" smtClean="0"/>
          </a:p>
          <a:p>
            <a:r>
              <a:rPr lang="ja-JP" altLang="ja-JP" sz="1100" dirty="0"/>
              <a:t>　</a:t>
            </a:r>
            <a:r>
              <a:rPr lang="ja-JP" altLang="en-US" sz="1100" dirty="0" smtClean="0"/>
              <a:t>システムを提供しております。</a:t>
            </a:r>
            <a:endParaRPr lang="en-US" altLang="ja-JP" sz="1100" dirty="0" smtClean="0"/>
          </a:p>
          <a:p>
            <a:r>
              <a:rPr lang="ja-JP" altLang="en-US" sz="1100" dirty="0" smtClean="0"/>
              <a:t>・プッシュ通知をうまく使う事で、再訪率が大幅に向上します。</a:t>
            </a:r>
            <a:endParaRPr lang="en-US" altLang="ja-JP" sz="1100" dirty="0" smtClean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9512" y="3615407"/>
            <a:ext cx="6433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4200"/>
                </a:solidFill>
              </a:rPr>
              <a:t>□</a:t>
            </a:r>
            <a:r>
              <a:rPr kumimoji="1" lang="en-US" altLang="ja-JP" dirty="0" smtClean="0">
                <a:solidFill>
                  <a:srgbClr val="004200"/>
                </a:solidFill>
              </a:rPr>
              <a:t> </a:t>
            </a:r>
            <a:r>
              <a:rPr lang="ja-JP" altLang="en-US" dirty="0" smtClean="0">
                <a:solidFill>
                  <a:srgbClr val="004200"/>
                </a:solidFill>
              </a:rPr>
              <a:t>高機能プッシュ通知のシステムが無料でご利用いただけます。</a:t>
            </a:r>
            <a:endParaRPr kumimoji="1" lang="ja-JP" altLang="en-US" dirty="0">
              <a:solidFill>
                <a:srgbClr val="004200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5472" y="1412776"/>
            <a:ext cx="3175000" cy="1270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5472" y="4175224"/>
            <a:ext cx="3175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493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3B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図 4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9223"/>
            <a:ext cx="2520280" cy="325441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0" y="6453335"/>
            <a:ext cx="9144000" cy="41119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6525344"/>
            <a:ext cx="606926" cy="288032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827584" y="6582544"/>
            <a:ext cx="16081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solidFill>
                  <a:srgbClr val="FFFFFF"/>
                </a:solidFill>
              </a:rPr>
              <a:t>メディアインデックス株式会社</a:t>
            </a:r>
            <a:endParaRPr kumimoji="1" lang="ja-JP" altLang="en-US" sz="900" dirty="0">
              <a:solidFill>
                <a:srgbClr val="FFFFFF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55776" y="6582544"/>
            <a:ext cx="61890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FFFFFF"/>
                </a:solidFill>
              </a:rPr>
              <a:t>〒</a:t>
            </a:r>
            <a:r>
              <a:rPr lang="en-US" altLang="ja-JP" sz="900" dirty="0" smtClean="0">
                <a:solidFill>
                  <a:srgbClr val="FFFFFF"/>
                </a:solidFill>
              </a:rPr>
              <a:t>100-0014</a:t>
            </a:r>
            <a:r>
              <a:rPr lang="ja-JP" altLang="en-US" sz="900" dirty="0" smtClean="0">
                <a:solidFill>
                  <a:srgbClr val="FFFFFF"/>
                </a:solidFill>
              </a:rPr>
              <a:t>　東京都千代田区永田町</a:t>
            </a:r>
            <a:r>
              <a:rPr lang="en-US" altLang="ja-JP" sz="900" dirty="0" smtClean="0">
                <a:solidFill>
                  <a:srgbClr val="FFFFFF"/>
                </a:solidFill>
              </a:rPr>
              <a:t>2-14-3</a:t>
            </a:r>
            <a:r>
              <a:rPr lang="ja-JP" altLang="en-US" sz="900" dirty="0" smtClean="0">
                <a:solidFill>
                  <a:srgbClr val="FFFFFF"/>
                </a:solidFill>
              </a:rPr>
              <a:t>　東急不動産赤坂ビル</a:t>
            </a:r>
            <a:r>
              <a:rPr lang="en-US" altLang="ja-JP" sz="900" dirty="0" smtClean="0">
                <a:solidFill>
                  <a:srgbClr val="FFFFFF"/>
                </a:solidFill>
              </a:rPr>
              <a:t>6F</a:t>
            </a:r>
            <a:r>
              <a:rPr lang="ja-JP" altLang="en-US" sz="900" dirty="0" smtClean="0">
                <a:solidFill>
                  <a:srgbClr val="FFFFFF"/>
                </a:solidFill>
              </a:rPr>
              <a:t>　　</a:t>
            </a:r>
            <a:r>
              <a:rPr lang="en-US" altLang="ja-JP" sz="900" dirty="0" smtClean="0">
                <a:solidFill>
                  <a:srgbClr val="FFFFFF"/>
                </a:solidFill>
              </a:rPr>
              <a:t>TEL:03-3580-6711</a:t>
            </a:r>
            <a:r>
              <a:rPr lang="ja-JP" altLang="en-US" sz="900" dirty="0" smtClean="0">
                <a:solidFill>
                  <a:srgbClr val="FFFFFF"/>
                </a:solidFill>
              </a:rPr>
              <a:t>　　</a:t>
            </a:r>
            <a:r>
              <a:rPr lang="en-US" altLang="ja-JP" sz="900" dirty="0" smtClean="0">
                <a:solidFill>
                  <a:srgbClr val="FFFFFF"/>
                </a:solidFill>
              </a:rPr>
              <a:t>Mail: </a:t>
            </a:r>
            <a:r>
              <a:rPr lang="en-US" altLang="ja-JP" sz="900" dirty="0" err="1" smtClean="0">
                <a:solidFill>
                  <a:srgbClr val="FFFFFF"/>
                </a:solidFill>
              </a:rPr>
              <a:t>adcamp@mediaindex.co.jp</a:t>
            </a:r>
            <a:endParaRPr kumimoji="1" lang="ja-JP" altLang="en-US" sz="900" dirty="0">
              <a:solidFill>
                <a:srgbClr val="FFFFFF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51316" y="61200"/>
            <a:ext cx="1201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FFFFFF"/>
                </a:solidFill>
              </a:rPr>
              <a:t>｜　導入方法</a:t>
            </a:r>
            <a:endParaRPr kumimoji="1" lang="ja-JP" altLang="en-US" sz="1400" dirty="0">
              <a:solidFill>
                <a:srgbClr val="FFFFFF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9512" y="836712"/>
            <a:ext cx="1807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4200"/>
                </a:solidFill>
              </a:rPr>
              <a:t>□</a:t>
            </a:r>
            <a:r>
              <a:rPr kumimoji="1" lang="en-US" altLang="ja-JP" dirty="0" smtClean="0">
                <a:solidFill>
                  <a:srgbClr val="004200"/>
                </a:solidFill>
              </a:rPr>
              <a:t> </a:t>
            </a:r>
            <a:r>
              <a:rPr lang="ja-JP" altLang="en-US" dirty="0" smtClean="0">
                <a:solidFill>
                  <a:srgbClr val="004200"/>
                </a:solidFill>
              </a:rPr>
              <a:t>導入は簡単！</a:t>
            </a:r>
            <a:endParaRPr kumimoji="1" lang="ja-JP" altLang="en-US" dirty="0">
              <a:solidFill>
                <a:srgbClr val="0042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5536" y="1363415"/>
            <a:ext cx="48965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・導入は簡単。既にアプリをお持ちであれば、</a:t>
            </a:r>
            <a:r>
              <a:rPr kumimoji="1" lang="en-US" altLang="ja-JP" sz="1100" dirty="0" err="1" smtClean="0"/>
              <a:t>adcamp</a:t>
            </a:r>
            <a:r>
              <a:rPr kumimoji="1" lang="en-US" altLang="ja-JP" sz="1100" dirty="0" smtClean="0"/>
              <a:t> SDK</a:t>
            </a:r>
            <a:r>
              <a:rPr kumimoji="1" lang="ja-JP" altLang="en-US" sz="1100" dirty="0" smtClean="0"/>
              <a:t>を入れるだけ！</a:t>
            </a:r>
            <a:endParaRPr kumimoji="1" lang="en-US" altLang="ja-JP" sz="1100" dirty="0" smtClean="0"/>
          </a:p>
          <a:p>
            <a:r>
              <a:rPr lang="ja-JP" altLang="en-US" sz="1100" dirty="0" smtClean="0"/>
              <a:t>・無料アプリ化サービスを利用する場合は、導入作業は不要になります。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・成果ポイントを変更する場合は、希望する箇所にタグを埋めて設定完了。</a:t>
            </a:r>
            <a:endParaRPr kumimoji="1" lang="en-US" altLang="ja-JP" sz="1100" dirty="0" smtClean="0"/>
          </a:p>
          <a:p>
            <a:r>
              <a:rPr lang="ja-JP" altLang="ja-JP" sz="1100" dirty="0"/>
              <a:t>　</a:t>
            </a:r>
            <a:r>
              <a:rPr lang="ja-JP" altLang="en-US" sz="1100" dirty="0" smtClean="0"/>
              <a:t>あっというまに導入いただけます</a:t>
            </a:r>
            <a:r>
              <a:rPr lang="ja-JP" altLang="en-US" sz="1100" dirty="0" smtClean="0"/>
              <a:t>。</a:t>
            </a:r>
            <a:endParaRPr lang="en-US" altLang="ja-JP" sz="1100" dirty="0" smtClean="0"/>
          </a:p>
          <a:p>
            <a:endParaRPr lang="en-US" altLang="ja-JP" sz="1100" dirty="0"/>
          </a:p>
          <a:p>
            <a:r>
              <a:rPr lang="en-US" altLang="en-US" sz="1100" dirty="0" smtClean="0"/>
              <a:t>※SDK</a:t>
            </a:r>
            <a:r>
              <a:rPr lang="ja-JP" altLang="en-US" sz="1100" dirty="0" smtClean="0"/>
              <a:t>を入れずに、タグの出力だけのタイプでも導入は可能です。（この場合は、</a:t>
            </a:r>
            <a:r>
              <a:rPr lang="en-US" altLang="ja-JP" sz="1100" dirty="0" err="1" smtClean="0"/>
              <a:t>adcamp</a:t>
            </a:r>
            <a:r>
              <a:rPr lang="ja-JP" altLang="en-US" sz="1100" dirty="0" smtClean="0"/>
              <a:t>の提供する</a:t>
            </a:r>
            <a:r>
              <a:rPr lang="en-US" altLang="ja-JP" sz="1100" dirty="0" smtClean="0"/>
              <a:t>PUSH</a:t>
            </a:r>
            <a:r>
              <a:rPr lang="ja-JP" altLang="en-US" sz="1100" dirty="0" smtClean="0"/>
              <a:t>通知サービスはご利用いただけません）あらゆる形式の導入方法でも個別対応が可能ですので、ご希望の場合は、ご相談ください。</a:t>
            </a:r>
            <a:endParaRPr lang="en-US" altLang="ja-JP" sz="1100" dirty="0"/>
          </a:p>
        </p:txBody>
      </p:sp>
      <p:pic>
        <p:nvPicPr>
          <p:cNvPr id="7" name="図 6" descr="adcampsdk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1" y="1484784"/>
            <a:ext cx="3024335" cy="45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686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3B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図 4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9223"/>
            <a:ext cx="2520280" cy="325441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0" y="6453335"/>
            <a:ext cx="9144000" cy="41119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6525344"/>
            <a:ext cx="606926" cy="288032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827584" y="6582544"/>
            <a:ext cx="16081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solidFill>
                  <a:srgbClr val="FFFFFF"/>
                </a:solidFill>
              </a:rPr>
              <a:t>メディアインデックス株式会社</a:t>
            </a:r>
            <a:endParaRPr kumimoji="1" lang="ja-JP" altLang="en-US" sz="900" dirty="0">
              <a:solidFill>
                <a:srgbClr val="FFFFFF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55776" y="6582544"/>
            <a:ext cx="61890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FFFFFF"/>
                </a:solidFill>
              </a:rPr>
              <a:t>〒</a:t>
            </a:r>
            <a:r>
              <a:rPr lang="en-US" altLang="ja-JP" sz="900" dirty="0" smtClean="0">
                <a:solidFill>
                  <a:srgbClr val="FFFFFF"/>
                </a:solidFill>
              </a:rPr>
              <a:t>100-0014</a:t>
            </a:r>
            <a:r>
              <a:rPr lang="ja-JP" altLang="en-US" sz="900" dirty="0" smtClean="0">
                <a:solidFill>
                  <a:srgbClr val="FFFFFF"/>
                </a:solidFill>
              </a:rPr>
              <a:t>　東京都千代田区永田町</a:t>
            </a:r>
            <a:r>
              <a:rPr lang="en-US" altLang="ja-JP" sz="900" dirty="0" smtClean="0">
                <a:solidFill>
                  <a:srgbClr val="FFFFFF"/>
                </a:solidFill>
              </a:rPr>
              <a:t>2-14-3</a:t>
            </a:r>
            <a:r>
              <a:rPr lang="ja-JP" altLang="en-US" sz="900" dirty="0" smtClean="0">
                <a:solidFill>
                  <a:srgbClr val="FFFFFF"/>
                </a:solidFill>
              </a:rPr>
              <a:t>　東急不動産赤坂ビル</a:t>
            </a:r>
            <a:r>
              <a:rPr lang="en-US" altLang="ja-JP" sz="900" dirty="0" smtClean="0">
                <a:solidFill>
                  <a:srgbClr val="FFFFFF"/>
                </a:solidFill>
              </a:rPr>
              <a:t>6F</a:t>
            </a:r>
            <a:r>
              <a:rPr lang="ja-JP" altLang="en-US" sz="900" dirty="0" smtClean="0">
                <a:solidFill>
                  <a:srgbClr val="FFFFFF"/>
                </a:solidFill>
              </a:rPr>
              <a:t>　　</a:t>
            </a:r>
            <a:r>
              <a:rPr lang="en-US" altLang="ja-JP" sz="900" dirty="0" smtClean="0">
                <a:solidFill>
                  <a:srgbClr val="FFFFFF"/>
                </a:solidFill>
              </a:rPr>
              <a:t>TEL:03-3580-6711</a:t>
            </a:r>
            <a:r>
              <a:rPr lang="ja-JP" altLang="en-US" sz="900" dirty="0" smtClean="0">
                <a:solidFill>
                  <a:srgbClr val="FFFFFF"/>
                </a:solidFill>
              </a:rPr>
              <a:t>　　</a:t>
            </a:r>
            <a:r>
              <a:rPr lang="en-US" altLang="ja-JP" sz="900" dirty="0" smtClean="0">
                <a:solidFill>
                  <a:srgbClr val="FFFFFF"/>
                </a:solidFill>
              </a:rPr>
              <a:t>Mail: </a:t>
            </a:r>
            <a:r>
              <a:rPr lang="en-US" altLang="ja-JP" sz="900" dirty="0" err="1" smtClean="0">
                <a:solidFill>
                  <a:srgbClr val="FFFFFF"/>
                </a:solidFill>
              </a:rPr>
              <a:t>adcamp@mediaindex.co.jp</a:t>
            </a:r>
            <a:endParaRPr kumimoji="1" lang="ja-JP" altLang="en-US" sz="900" dirty="0">
              <a:solidFill>
                <a:srgbClr val="FFFFFF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51316" y="61200"/>
            <a:ext cx="2199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FFFFFF"/>
                </a:solidFill>
              </a:rPr>
              <a:t>｜　ご利用料金　原稿規定</a:t>
            </a:r>
            <a:endParaRPr kumimoji="1" lang="ja-JP" altLang="en-US" sz="1400" dirty="0">
              <a:solidFill>
                <a:srgbClr val="FFFFFF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9512" y="836712"/>
            <a:ext cx="1849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4200"/>
                </a:solidFill>
              </a:rPr>
              <a:t>□</a:t>
            </a:r>
            <a:r>
              <a:rPr kumimoji="1" lang="en-US" altLang="ja-JP" dirty="0" smtClean="0">
                <a:solidFill>
                  <a:srgbClr val="004200"/>
                </a:solidFill>
              </a:rPr>
              <a:t> </a:t>
            </a:r>
            <a:r>
              <a:rPr lang="en-US" altLang="ja-JP" dirty="0" smtClean="0">
                <a:solidFill>
                  <a:srgbClr val="004200"/>
                </a:solidFill>
              </a:rPr>
              <a:t>CPI,CPA</a:t>
            </a:r>
            <a:r>
              <a:rPr lang="ja-JP" altLang="en-US" dirty="0" smtClean="0">
                <a:solidFill>
                  <a:srgbClr val="004200"/>
                </a:solidFill>
              </a:rPr>
              <a:t>型課金</a:t>
            </a:r>
            <a:endParaRPr kumimoji="1" lang="ja-JP" altLang="en-US" dirty="0">
              <a:solidFill>
                <a:srgbClr val="0042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5536" y="1316668"/>
            <a:ext cx="83529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・インストール型、アクション型の課金形式となります。</a:t>
            </a:r>
            <a:endParaRPr kumimoji="1" lang="en-US" altLang="ja-JP" sz="1100" dirty="0" smtClean="0"/>
          </a:p>
          <a:p>
            <a:r>
              <a:rPr lang="ja-JP" altLang="en-US" sz="1100" dirty="0" smtClean="0"/>
              <a:t>・最低単価は</a:t>
            </a:r>
            <a:r>
              <a:rPr lang="en-US" altLang="ja-JP" sz="1100" dirty="0" smtClean="0"/>
              <a:t>1</a:t>
            </a:r>
            <a:r>
              <a:rPr lang="ja-JP" altLang="en-US" sz="1100" dirty="0" smtClean="0"/>
              <a:t>インストールあたり</a:t>
            </a:r>
            <a:r>
              <a:rPr lang="en-US" altLang="ja-JP" sz="1100" dirty="0" smtClean="0"/>
              <a:t>100</a:t>
            </a:r>
            <a:r>
              <a:rPr lang="ja-JP" altLang="en-US" sz="1100" dirty="0" smtClean="0"/>
              <a:t>円</a:t>
            </a:r>
            <a:r>
              <a:rPr lang="en-US" altLang="ja-JP" sz="1100" dirty="0" smtClean="0"/>
              <a:t>〜</a:t>
            </a:r>
            <a:r>
              <a:rPr lang="ja-JP" altLang="en-US" sz="1100" dirty="0" smtClean="0"/>
              <a:t>。最低出稿金額は</a:t>
            </a:r>
            <a:r>
              <a:rPr lang="en-US" altLang="ja-JP" sz="1100" dirty="0" smtClean="0"/>
              <a:t>300,000</a:t>
            </a:r>
            <a:r>
              <a:rPr lang="ja-JP" altLang="en-US" sz="1100" dirty="0" smtClean="0"/>
              <a:t>円</a:t>
            </a:r>
            <a:r>
              <a:rPr lang="en-US" altLang="ja-JP" sz="1100" dirty="0" smtClean="0"/>
              <a:t>〜</a:t>
            </a:r>
            <a:r>
              <a:rPr lang="ja-JP" altLang="en-US" sz="1100" dirty="0" smtClean="0"/>
              <a:t>となります。</a:t>
            </a:r>
            <a:endParaRPr lang="en-US" altLang="ja-JP" sz="1100" dirty="0" smtClean="0"/>
          </a:p>
          <a:p>
            <a:r>
              <a:rPr lang="ja-JP" altLang="en-US" sz="1100" dirty="0" smtClean="0"/>
              <a:t>・単価、件数等については、お申し込み時にご相談ください。</a:t>
            </a:r>
            <a:endParaRPr lang="en-US" altLang="ja-JP" sz="11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9512" y="2132856"/>
            <a:ext cx="2313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4200"/>
                </a:solidFill>
              </a:rPr>
              <a:t>□</a:t>
            </a:r>
            <a:r>
              <a:rPr kumimoji="1" lang="en-US" altLang="ja-JP" dirty="0" smtClean="0">
                <a:solidFill>
                  <a:srgbClr val="004200"/>
                </a:solidFill>
              </a:rPr>
              <a:t> </a:t>
            </a:r>
            <a:r>
              <a:rPr lang="ja-JP" altLang="en-US" dirty="0" smtClean="0">
                <a:solidFill>
                  <a:srgbClr val="004200"/>
                </a:solidFill>
              </a:rPr>
              <a:t>無料アカウント開設</a:t>
            </a:r>
            <a:endParaRPr kumimoji="1" lang="ja-JP" altLang="en-US" dirty="0">
              <a:solidFill>
                <a:srgbClr val="0042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5536" y="2564904"/>
            <a:ext cx="83529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・アカウントの開設は無料です。初期費用等はありません。</a:t>
            </a:r>
            <a:endParaRPr kumimoji="1" lang="en-US" altLang="ja-JP" sz="1100" dirty="0" smtClean="0"/>
          </a:p>
          <a:p>
            <a:r>
              <a:rPr lang="ja-JP" altLang="en-US" sz="1100" dirty="0" smtClean="0"/>
              <a:t>・アカウントを開設いただくことで、</a:t>
            </a:r>
            <a:r>
              <a:rPr lang="en-US" altLang="ja-JP" sz="1100" dirty="0" smtClean="0"/>
              <a:t>SDK</a:t>
            </a:r>
            <a:r>
              <a:rPr lang="ja-JP" altLang="en-US" sz="1100" dirty="0" smtClean="0"/>
              <a:t>の発行、タグの取得が可能となります。</a:t>
            </a:r>
            <a:endParaRPr lang="en-US" altLang="ja-JP" sz="11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9512" y="3255367"/>
            <a:ext cx="2188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4200"/>
                </a:solidFill>
              </a:rPr>
              <a:t>□</a:t>
            </a:r>
            <a:r>
              <a:rPr kumimoji="1" lang="en-US" altLang="ja-JP" dirty="0" smtClean="0">
                <a:solidFill>
                  <a:srgbClr val="004200"/>
                </a:solidFill>
              </a:rPr>
              <a:t> </a:t>
            </a:r>
            <a:r>
              <a:rPr lang="ja-JP" altLang="en-US" dirty="0" smtClean="0">
                <a:solidFill>
                  <a:srgbClr val="004200"/>
                </a:solidFill>
              </a:rPr>
              <a:t>無料付帯サービス</a:t>
            </a:r>
            <a:endParaRPr kumimoji="1" lang="ja-JP" altLang="en-US" dirty="0">
              <a:solidFill>
                <a:srgbClr val="0042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95536" y="4869160"/>
            <a:ext cx="83529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・</a:t>
            </a:r>
            <a:r>
              <a:rPr lang="ja-JP" altLang="en-US" sz="1100" dirty="0" smtClean="0"/>
              <a:t>バナーサイズ</a:t>
            </a:r>
            <a:r>
              <a:rPr lang="en-US" altLang="ja-JP" sz="1100" dirty="0" smtClean="0"/>
              <a:t> 		:320x48pix</a:t>
            </a:r>
            <a:r>
              <a:rPr lang="ja-JP" altLang="en-US" sz="1100" dirty="0" smtClean="0"/>
              <a:t>（１本以上。複数入稿可）</a:t>
            </a:r>
            <a:endParaRPr lang="en-US" altLang="ja-JP" sz="1100" dirty="0"/>
          </a:p>
          <a:p>
            <a:r>
              <a:rPr lang="ja-JP" altLang="en-US" sz="1100" dirty="0"/>
              <a:t>・</a:t>
            </a:r>
            <a:r>
              <a:rPr lang="ja-JP" altLang="en-US" sz="1100" dirty="0" smtClean="0"/>
              <a:t>アイコンサイズ</a:t>
            </a:r>
            <a:r>
              <a:rPr lang="en-US" altLang="ja-JP" sz="1100" dirty="0" smtClean="0"/>
              <a:t> 	:512x512 pix</a:t>
            </a:r>
            <a:endParaRPr lang="en-US" altLang="ja-JP" sz="1100" dirty="0"/>
          </a:p>
          <a:p>
            <a:r>
              <a:rPr lang="ja-JP" altLang="en-US" sz="1100" dirty="0"/>
              <a:t>・ファイル</a:t>
            </a:r>
            <a:r>
              <a:rPr lang="ja-JP" altLang="en-US" sz="1100" dirty="0" smtClean="0"/>
              <a:t>形式</a:t>
            </a:r>
            <a:r>
              <a:rPr lang="en-US" altLang="ja-JP" sz="1100" dirty="0" smtClean="0"/>
              <a:t>		:</a:t>
            </a:r>
            <a:r>
              <a:rPr lang="en-US" altLang="ja-JP" sz="1100" dirty="0"/>
              <a:t>JPG/GIF/</a:t>
            </a:r>
            <a:r>
              <a:rPr lang="en-US" altLang="ja-JP" sz="1100" dirty="0" smtClean="0"/>
              <a:t>PNG</a:t>
            </a:r>
            <a:endParaRPr lang="en-US" altLang="ja-JP" sz="11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79512" y="4365104"/>
            <a:ext cx="1346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4200"/>
                </a:solidFill>
              </a:rPr>
              <a:t>□</a:t>
            </a:r>
            <a:r>
              <a:rPr kumimoji="1" lang="en-US" altLang="ja-JP" dirty="0" smtClean="0">
                <a:solidFill>
                  <a:srgbClr val="004200"/>
                </a:solidFill>
              </a:rPr>
              <a:t> </a:t>
            </a:r>
            <a:r>
              <a:rPr lang="ja-JP" altLang="en-US" dirty="0" smtClean="0">
                <a:solidFill>
                  <a:srgbClr val="004200"/>
                </a:solidFill>
              </a:rPr>
              <a:t>原稿規定</a:t>
            </a:r>
            <a:endParaRPr kumimoji="1" lang="ja-JP" altLang="en-US" dirty="0">
              <a:solidFill>
                <a:srgbClr val="0042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95536" y="3718193"/>
            <a:ext cx="83529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・無料アプリ化サービス、無料高機能プッシュ通知機能は、</a:t>
            </a:r>
            <a:r>
              <a:rPr kumimoji="1" lang="en-US" altLang="ja-JP" sz="1100" dirty="0" err="1" smtClean="0"/>
              <a:t>adcamp</a:t>
            </a:r>
            <a:r>
              <a:rPr lang="ja-JP" altLang="en-US" sz="1100" dirty="0" smtClean="0"/>
              <a:t>でプロモーションを実施いただく場合の付帯サービスとなっております。</a:t>
            </a:r>
            <a:endParaRPr lang="en-US" altLang="ja-JP" sz="1100" dirty="0" smtClean="0"/>
          </a:p>
          <a:p>
            <a:r>
              <a:rPr lang="en-US" altLang="ja-JP" sz="1100" dirty="0"/>
              <a:t> </a:t>
            </a:r>
            <a:r>
              <a:rPr lang="en-US" altLang="ja-JP" sz="1100" dirty="0" smtClean="0"/>
              <a:t> </a:t>
            </a:r>
            <a:r>
              <a:rPr lang="ja-JP" altLang="en-US" sz="1100" dirty="0" smtClean="0"/>
              <a:t>出稿を停止された場合は、次月以降、プッシュ通知機能はご利用いただけなくなります。（アプリはそのままご利用いただけます。）</a:t>
            </a:r>
            <a:endParaRPr lang="en-US" altLang="ja-JP" sz="1100" dirty="0"/>
          </a:p>
        </p:txBody>
      </p:sp>
    </p:spTree>
    <p:extLst>
      <p:ext uri="{BB962C8B-B14F-4D97-AF65-F5344CB8AC3E}">
        <p14:creationId xmlns:p14="http://schemas.microsoft.com/office/powerpoint/2010/main" val="1037076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3B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図 4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9223"/>
            <a:ext cx="2520280" cy="325441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0" y="6453335"/>
            <a:ext cx="9144000" cy="41119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6525344"/>
            <a:ext cx="606926" cy="288032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827584" y="6582544"/>
            <a:ext cx="16081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solidFill>
                  <a:srgbClr val="FFFFFF"/>
                </a:solidFill>
              </a:rPr>
              <a:t>メディアインデックス株式会社</a:t>
            </a:r>
            <a:endParaRPr kumimoji="1" lang="ja-JP" altLang="en-US" sz="900" dirty="0">
              <a:solidFill>
                <a:srgbClr val="FFFFFF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55776" y="6582544"/>
            <a:ext cx="61890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FFFFFF"/>
                </a:solidFill>
              </a:rPr>
              <a:t>〒</a:t>
            </a:r>
            <a:r>
              <a:rPr lang="en-US" altLang="ja-JP" sz="900" dirty="0" smtClean="0">
                <a:solidFill>
                  <a:srgbClr val="FFFFFF"/>
                </a:solidFill>
              </a:rPr>
              <a:t>100-0014</a:t>
            </a:r>
            <a:r>
              <a:rPr lang="ja-JP" altLang="en-US" sz="900" dirty="0" smtClean="0">
                <a:solidFill>
                  <a:srgbClr val="FFFFFF"/>
                </a:solidFill>
              </a:rPr>
              <a:t>　東京都千代田区永田町</a:t>
            </a:r>
            <a:r>
              <a:rPr lang="en-US" altLang="ja-JP" sz="900" dirty="0" smtClean="0">
                <a:solidFill>
                  <a:srgbClr val="FFFFFF"/>
                </a:solidFill>
              </a:rPr>
              <a:t>2-14-3</a:t>
            </a:r>
            <a:r>
              <a:rPr lang="ja-JP" altLang="en-US" sz="900" dirty="0" smtClean="0">
                <a:solidFill>
                  <a:srgbClr val="FFFFFF"/>
                </a:solidFill>
              </a:rPr>
              <a:t>　東急不動産赤坂ビル</a:t>
            </a:r>
            <a:r>
              <a:rPr lang="en-US" altLang="ja-JP" sz="900" dirty="0" smtClean="0">
                <a:solidFill>
                  <a:srgbClr val="FFFFFF"/>
                </a:solidFill>
              </a:rPr>
              <a:t>6F</a:t>
            </a:r>
            <a:r>
              <a:rPr lang="ja-JP" altLang="en-US" sz="900" dirty="0" smtClean="0">
                <a:solidFill>
                  <a:srgbClr val="FFFFFF"/>
                </a:solidFill>
              </a:rPr>
              <a:t>　　</a:t>
            </a:r>
            <a:r>
              <a:rPr lang="en-US" altLang="ja-JP" sz="900" dirty="0" smtClean="0">
                <a:solidFill>
                  <a:srgbClr val="FFFFFF"/>
                </a:solidFill>
              </a:rPr>
              <a:t>TEL:03-3580-6711</a:t>
            </a:r>
            <a:r>
              <a:rPr lang="ja-JP" altLang="en-US" sz="900" dirty="0" smtClean="0">
                <a:solidFill>
                  <a:srgbClr val="FFFFFF"/>
                </a:solidFill>
              </a:rPr>
              <a:t>　　</a:t>
            </a:r>
            <a:r>
              <a:rPr lang="en-US" altLang="ja-JP" sz="900" dirty="0" smtClean="0">
                <a:solidFill>
                  <a:srgbClr val="FFFFFF"/>
                </a:solidFill>
              </a:rPr>
              <a:t>Mail: </a:t>
            </a:r>
            <a:r>
              <a:rPr lang="en-US" altLang="ja-JP" sz="900" dirty="0" err="1" smtClean="0">
                <a:solidFill>
                  <a:srgbClr val="FFFFFF"/>
                </a:solidFill>
              </a:rPr>
              <a:t>adcamp@mediaindex.co.jp</a:t>
            </a:r>
            <a:endParaRPr kumimoji="1" lang="ja-JP" altLang="en-US" sz="900" dirty="0">
              <a:solidFill>
                <a:srgbClr val="FFFFFF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51316" y="61200"/>
            <a:ext cx="2487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FFFFFF"/>
                </a:solidFill>
              </a:rPr>
              <a:t>｜　　お申込み　お問い合わせ</a:t>
            </a:r>
            <a:endParaRPr kumimoji="1" lang="ja-JP" altLang="en-US" sz="1400" dirty="0">
              <a:solidFill>
                <a:srgbClr val="FFFFFF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9512" y="836712"/>
            <a:ext cx="4000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4200"/>
                </a:solidFill>
              </a:rPr>
              <a:t>□</a:t>
            </a:r>
            <a:r>
              <a:rPr kumimoji="1" lang="en-US" altLang="ja-JP" dirty="0" smtClean="0">
                <a:solidFill>
                  <a:srgbClr val="004200"/>
                </a:solidFill>
              </a:rPr>
              <a:t> </a:t>
            </a:r>
            <a:r>
              <a:rPr lang="ja-JP" altLang="en-US" dirty="0" smtClean="0">
                <a:solidFill>
                  <a:srgbClr val="004200"/>
                </a:solidFill>
              </a:rPr>
              <a:t>広告出稿のお申込み　お問い合わせ</a:t>
            </a:r>
            <a:endParaRPr kumimoji="1" lang="ja-JP" altLang="en-US" dirty="0">
              <a:solidFill>
                <a:srgbClr val="0042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15616" y="2636912"/>
            <a:ext cx="26642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ご申込、ご質問等がございましたら、</a:t>
            </a:r>
            <a:endParaRPr lang="en-US" altLang="ja-JP" sz="1100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868144" y="3933056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までお気軽にお問い合わせください。</a:t>
            </a:r>
            <a:endParaRPr lang="en-US" altLang="ja-JP" sz="1100" dirty="0"/>
          </a:p>
        </p:txBody>
      </p:sp>
      <p:pic>
        <p:nvPicPr>
          <p:cNvPr id="7" name="図 6" descr="mail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212976"/>
            <a:ext cx="5472608" cy="43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1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680</Words>
  <Application>Microsoft Macintosh PowerPoint</Application>
  <PresentationFormat>画面に合わせる (4:3)</PresentationFormat>
  <Paragraphs>95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kano</dc:creator>
  <cp:lastModifiedBy>加納 伸之</cp:lastModifiedBy>
  <cp:revision>133</cp:revision>
  <cp:lastPrinted>2013-02-06T12:15:32Z</cp:lastPrinted>
  <dcterms:created xsi:type="dcterms:W3CDTF">2011-03-24T10:15:37Z</dcterms:created>
  <dcterms:modified xsi:type="dcterms:W3CDTF">2013-02-12T03:07:40Z</dcterms:modified>
</cp:coreProperties>
</file>