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2" r:id="rId5"/>
    <p:sldId id="263" r:id="rId6"/>
    <p:sldId id="264" r:id="rId7"/>
    <p:sldId id="269" r:id="rId8"/>
    <p:sldId id="271" r:id="rId9"/>
    <p:sldId id="267" r:id="rId10"/>
    <p:sldId id="268" r:id="rId11"/>
    <p:sldId id="265" r:id="rId12"/>
    <p:sldId id="260" r:id="rId13"/>
    <p:sldId id="270" r:id="rId14"/>
    <p:sldId id="273" r:id="rId15"/>
    <p:sldId id="272" r:id="rId16"/>
    <p:sldId id="266" r:id="rId17"/>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66"/>
    <a:srgbClr val="006600"/>
    <a:srgbClr val="FF3300"/>
    <a:srgbClr val="004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13FDC471-F026-412D-B4AD-F8481B7EE34E}" type="datetimeFigureOut">
              <a:rPr kumimoji="1" lang="ja-JP" altLang="en-US" smtClean="0"/>
              <a:pPr/>
              <a:t>2013/07/30</a:t>
            </a:fld>
            <a:endParaRPr kumimoji="1" lang="ja-JP" altLang="en-US"/>
          </a:p>
        </p:txBody>
      </p:sp>
      <p:sp>
        <p:nvSpPr>
          <p:cNvPr id="4" name="フッター プレースホルダ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3AD3465B-BF2A-4CEA-9DD7-D17D2147DF0C}" type="slidenum">
              <a:rPr kumimoji="1" lang="ja-JP" altLang="en-US" smtClean="0"/>
              <a:pPr/>
              <a:t>‹#›</a:t>
            </a:fld>
            <a:endParaRPr kumimoji="1" lang="ja-JP" altLang="en-US"/>
          </a:p>
        </p:txBody>
      </p:sp>
    </p:spTree>
    <p:extLst>
      <p:ext uri="{BB962C8B-B14F-4D97-AF65-F5344CB8AC3E}">
        <p14:creationId xmlns:p14="http://schemas.microsoft.com/office/powerpoint/2010/main" val="12986854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BFEA243D-65E1-4949-98B5-66DA7AD69D0D}" type="datetimeFigureOut">
              <a:rPr kumimoji="1" lang="ja-JP" altLang="en-US" smtClean="0"/>
              <a:pPr/>
              <a:t>2013/07/30</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1E79B8C8-39BB-480D-8C99-FF7D9B598728}" type="slidenum">
              <a:rPr kumimoji="1" lang="ja-JP" altLang="en-US" smtClean="0"/>
              <a:pPr/>
              <a:t>‹#›</a:t>
            </a:fld>
            <a:endParaRPr kumimoji="1" lang="ja-JP" altLang="en-US"/>
          </a:p>
        </p:txBody>
      </p:sp>
    </p:spTree>
    <p:extLst>
      <p:ext uri="{BB962C8B-B14F-4D97-AF65-F5344CB8AC3E}">
        <p14:creationId xmlns:p14="http://schemas.microsoft.com/office/powerpoint/2010/main" val="27967298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E79B8C8-39BB-480D-8C99-FF7D9B598728}"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E79B8C8-39BB-480D-8C99-FF7D9B598728}"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2013/07/30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2013/07/30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2.pn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4.gif"/><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13.jpg"/><Relationship Id="rId9" Type="http://schemas.openxmlformats.org/officeDocument/2006/relationships/image" Target="../media/image14.png"/><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15.gif"/><Relationship Id="rId7" Type="http://schemas.openxmlformats.org/officeDocument/2006/relationships/image" Target="../media/image16.gif"/><Relationship Id="rId8" Type="http://schemas.openxmlformats.org/officeDocument/2006/relationships/image" Target="../media/image17.gif"/><Relationship Id="rId9" Type="http://schemas.openxmlformats.org/officeDocument/2006/relationships/image" Target="../media/image18.gif"/><Relationship Id="rId1" Type="http://schemas.openxmlformats.org/officeDocument/2006/relationships/slideLayout" Target="../slideLayouts/slideLayout1.xml"/><Relationship Id="rId2"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9.png"/><Relationship Id="rId5" Type="http://schemas.openxmlformats.org/officeDocument/2006/relationships/image" Target="../media/image20.png"/><Relationship Id="rId1" Type="http://schemas.openxmlformats.org/officeDocument/2006/relationships/slideLayout" Target="../slideLayouts/slideLayout1.xml"/><Relationship Id="rId2"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cstate="print"/>
          <a:srcRect/>
          <a:stretch>
            <a:fillRect/>
          </a:stretch>
        </p:blipFill>
        <p:spPr bwMode="auto">
          <a:xfrm>
            <a:off x="2483768" y="2420888"/>
            <a:ext cx="4243387" cy="1562100"/>
          </a:xfrm>
          <a:prstGeom prst="rect">
            <a:avLst/>
          </a:prstGeom>
          <a:noFill/>
          <a:ln w="9525">
            <a:noFill/>
            <a:miter lim="800000"/>
            <a:headEnd/>
            <a:tailEnd/>
          </a:ln>
        </p:spPr>
      </p:pic>
      <p:sp>
        <p:nvSpPr>
          <p:cNvPr id="13" name="テキスト ボックス 12"/>
          <p:cNvSpPr txBox="1"/>
          <p:nvPr/>
        </p:nvSpPr>
        <p:spPr>
          <a:xfrm>
            <a:off x="2433047" y="3676962"/>
            <a:ext cx="4083169" cy="400110"/>
          </a:xfrm>
          <a:prstGeom prst="rect">
            <a:avLst/>
          </a:prstGeom>
          <a:noFill/>
        </p:spPr>
        <p:txBody>
          <a:bodyPr wrap="none" rtlCol="0">
            <a:spAutoFit/>
          </a:bodyPr>
          <a:lstStyle/>
          <a:p>
            <a:r>
              <a:rPr kumimoji="1" lang="en-US" altLang="ja-JP" sz="2000" dirty="0" smtClean="0">
                <a:solidFill>
                  <a:srgbClr val="006600"/>
                </a:solidFill>
                <a:latin typeface="Microsoft Tai Le" pitchFamily="34" charset="0"/>
                <a:cs typeface="Microsoft Tai Le" pitchFamily="34" charset="0"/>
              </a:rPr>
              <a:t>- Socialgame Campaign Platform -</a:t>
            </a:r>
            <a:endParaRPr kumimoji="1" lang="ja-JP" altLang="en-US" sz="2000" dirty="0">
              <a:solidFill>
                <a:srgbClr val="006600"/>
              </a:solidFill>
              <a:latin typeface="Microsoft Tai Le" pitchFamily="34" charset="0"/>
              <a:cs typeface="Microsoft Tai Le" pitchFamily="34" charset="0"/>
            </a:endParaRPr>
          </a:p>
        </p:txBody>
      </p:sp>
      <p:sp>
        <p:nvSpPr>
          <p:cNvPr id="18" name="テキスト ボックス 17"/>
          <p:cNvSpPr txBox="1"/>
          <p:nvPr/>
        </p:nvSpPr>
        <p:spPr>
          <a:xfrm>
            <a:off x="6588224" y="66110"/>
            <a:ext cx="2533767" cy="338554"/>
          </a:xfrm>
          <a:prstGeom prst="rect">
            <a:avLst/>
          </a:prstGeom>
          <a:noFill/>
        </p:spPr>
        <p:txBody>
          <a:bodyPr wrap="none" rtlCol="0">
            <a:spAutoFit/>
          </a:bodyPr>
          <a:lstStyle/>
          <a:p>
            <a:r>
              <a:rPr kumimoji="1" lang="en-US" altLang="ja-JP" sz="1600" dirty="0" smtClean="0">
                <a:latin typeface="Microsoft Tai Le" pitchFamily="34" charset="0"/>
                <a:cs typeface="Microsoft Tai Le" pitchFamily="34" charset="0"/>
              </a:rPr>
              <a:t>Media Guide </a:t>
            </a:r>
            <a:r>
              <a:rPr kumimoji="1" lang="en-US" altLang="ja-JP" sz="1600" smtClean="0">
                <a:latin typeface="Microsoft Tai Le" pitchFamily="34" charset="0"/>
                <a:cs typeface="Microsoft Tai Le" pitchFamily="34" charset="0"/>
              </a:rPr>
              <a:t>2013 </a:t>
            </a:r>
            <a:r>
              <a:rPr kumimoji="1" lang="en-US" altLang="ja-JP" sz="1600" smtClean="0">
                <a:latin typeface="Microsoft Tai Le" pitchFamily="34" charset="0"/>
                <a:cs typeface="Microsoft Tai Le" pitchFamily="34" charset="0"/>
              </a:rPr>
              <a:t>0</a:t>
            </a:r>
            <a:r>
              <a:rPr lang="en-US" altLang="ja-JP" sz="1600" dirty="0">
                <a:latin typeface="Microsoft Tai Le" pitchFamily="34" charset="0"/>
                <a:cs typeface="Microsoft Tai Le" pitchFamily="34" charset="0"/>
              </a:rPr>
              <a:t>7</a:t>
            </a:r>
            <a:r>
              <a:rPr kumimoji="1" lang="en-US" altLang="ja-JP" sz="1600" smtClean="0">
                <a:latin typeface="Microsoft Tai Le" pitchFamily="34" charset="0"/>
                <a:cs typeface="Microsoft Tai Le" pitchFamily="34" charset="0"/>
              </a:rPr>
              <a:t> </a:t>
            </a:r>
            <a:r>
              <a:rPr kumimoji="1" lang="en-US" altLang="ja-JP" sz="1600" smtClean="0">
                <a:latin typeface="Microsoft Tai Le" pitchFamily="34" charset="0"/>
                <a:cs typeface="Microsoft Tai Le" pitchFamily="34" charset="0"/>
              </a:rPr>
              <a:t>- </a:t>
            </a:r>
            <a:r>
              <a:rPr lang="en-US" altLang="ja-JP" sz="1600" smtClean="0">
                <a:latin typeface="Microsoft Tai Le" pitchFamily="34" charset="0"/>
                <a:cs typeface="Microsoft Tai Le" pitchFamily="34" charset="0"/>
              </a:rPr>
              <a:t>09</a:t>
            </a:r>
            <a:endParaRPr kumimoji="1" lang="ja-JP" altLang="en-US" sz="1600" dirty="0">
              <a:latin typeface="Microsoft Tai Le" pitchFamily="34" charset="0"/>
              <a:cs typeface="Microsoft Tai Le" pitchFamily="34" charset="0"/>
            </a:endParaRPr>
          </a:p>
        </p:txBody>
      </p:sp>
      <p:grpSp>
        <p:nvGrpSpPr>
          <p:cNvPr id="14" name="グループ化 13"/>
          <p:cNvGrpSpPr/>
          <p:nvPr/>
        </p:nvGrpSpPr>
        <p:grpSpPr>
          <a:xfrm>
            <a:off x="5763696" y="6453336"/>
            <a:ext cx="3272800" cy="360040"/>
            <a:chOff x="5763696" y="6453336"/>
            <a:chExt cx="3272800" cy="360040"/>
          </a:xfrm>
        </p:grpSpPr>
        <p:pic>
          <p:nvPicPr>
            <p:cNvPr id="1026" name="Picture 2"/>
            <p:cNvPicPr>
              <a:picLocks noChangeAspect="1" noChangeArrowheads="1"/>
            </p:cNvPicPr>
            <p:nvPr/>
          </p:nvPicPr>
          <p:blipFill>
            <a:blip r:embed="rId4" cstate="print"/>
            <a:srcRect/>
            <a:stretch>
              <a:fillRect/>
            </a:stretch>
          </p:blipFill>
          <p:spPr bwMode="auto">
            <a:xfrm>
              <a:off x="7745249" y="6453336"/>
              <a:ext cx="237626" cy="288032"/>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6156176" y="6453336"/>
              <a:ext cx="254429" cy="288032"/>
            </a:xfrm>
            <a:prstGeom prst="rect">
              <a:avLst/>
            </a:prstGeom>
            <a:noFill/>
            <a:ln w="9525">
              <a:noFill/>
              <a:miter lim="800000"/>
              <a:headEnd/>
              <a:tailEnd/>
            </a:ln>
          </p:spPr>
        </p:pic>
        <p:sp>
          <p:nvSpPr>
            <p:cNvPr id="7" name="テキスト ボックス 6"/>
            <p:cNvSpPr txBox="1"/>
            <p:nvPr/>
          </p:nvSpPr>
          <p:spPr>
            <a:xfrm>
              <a:off x="7910867" y="6505599"/>
              <a:ext cx="1125629" cy="307777"/>
            </a:xfrm>
            <a:prstGeom prst="rect">
              <a:avLst/>
            </a:prstGeom>
            <a:noFill/>
          </p:spPr>
          <p:txBody>
            <a:bodyPr wrap="none" rtlCol="0">
              <a:spAutoFit/>
            </a:bodyPr>
            <a:lstStyle/>
            <a:p>
              <a:r>
                <a:rPr kumimoji="1" lang="en-US" altLang="ja-JP" sz="1400" dirty="0" smtClean="0">
                  <a:solidFill>
                    <a:schemeClr val="tx1">
                      <a:lumMod val="50000"/>
                      <a:lumOff val="50000"/>
                    </a:schemeClr>
                  </a:solidFill>
                </a:rPr>
                <a:t>Smart Phone</a:t>
              </a:r>
              <a:endParaRPr kumimoji="1" lang="ja-JP" altLang="en-US" sz="1400" dirty="0">
                <a:solidFill>
                  <a:schemeClr val="tx1">
                    <a:lumMod val="50000"/>
                    <a:lumOff val="50000"/>
                  </a:schemeClr>
                </a:solidFill>
              </a:endParaRPr>
            </a:p>
          </p:txBody>
        </p:sp>
        <p:sp>
          <p:nvSpPr>
            <p:cNvPr id="8" name="テキスト ボックス 7"/>
            <p:cNvSpPr txBox="1"/>
            <p:nvPr/>
          </p:nvSpPr>
          <p:spPr>
            <a:xfrm>
              <a:off x="6345929" y="6505599"/>
              <a:ext cx="1452385" cy="307777"/>
            </a:xfrm>
            <a:prstGeom prst="rect">
              <a:avLst/>
            </a:prstGeom>
            <a:noFill/>
          </p:spPr>
          <p:txBody>
            <a:bodyPr wrap="none" rtlCol="0">
              <a:spAutoFit/>
            </a:bodyPr>
            <a:lstStyle/>
            <a:p>
              <a:r>
                <a:rPr kumimoji="1" lang="en-US" altLang="ja-JP" sz="1400" dirty="0" smtClean="0">
                  <a:solidFill>
                    <a:schemeClr val="tx1">
                      <a:lumMod val="50000"/>
                      <a:lumOff val="50000"/>
                    </a:schemeClr>
                  </a:solidFill>
                </a:rPr>
                <a:t>Feature Phone  &amp;</a:t>
              </a:r>
              <a:endParaRPr kumimoji="1" lang="ja-JP" altLang="en-US" sz="1400" dirty="0">
                <a:solidFill>
                  <a:schemeClr val="tx1">
                    <a:lumMod val="50000"/>
                    <a:lumOff val="50000"/>
                  </a:schemeClr>
                </a:solidFill>
              </a:endParaRPr>
            </a:p>
          </p:txBody>
        </p:sp>
        <p:sp>
          <p:nvSpPr>
            <p:cNvPr id="12" name="テキスト ボックス 11"/>
            <p:cNvSpPr txBox="1"/>
            <p:nvPr/>
          </p:nvSpPr>
          <p:spPr>
            <a:xfrm>
              <a:off x="5763696" y="6505599"/>
              <a:ext cx="392480" cy="307777"/>
            </a:xfrm>
            <a:prstGeom prst="rect">
              <a:avLst/>
            </a:prstGeom>
            <a:noFill/>
          </p:spPr>
          <p:txBody>
            <a:bodyPr wrap="none" rtlCol="0">
              <a:spAutoFit/>
            </a:bodyPr>
            <a:lstStyle/>
            <a:p>
              <a:r>
                <a:rPr lang="en-US" altLang="ja-JP" sz="1400" dirty="0" smtClean="0">
                  <a:solidFill>
                    <a:schemeClr val="tx1">
                      <a:lumMod val="50000"/>
                      <a:lumOff val="50000"/>
                    </a:schemeClr>
                  </a:solidFill>
                </a:rPr>
                <a:t>for</a:t>
              </a:r>
              <a:endParaRPr kumimoji="1" lang="ja-JP" altLang="en-US" sz="1400" dirty="0">
                <a:solidFill>
                  <a:schemeClr val="tx1">
                    <a:lumMod val="50000"/>
                    <a:lumOff val="50000"/>
                  </a:schemeClr>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1915909" cy="369332"/>
          </a:xfrm>
          <a:prstGeom prst="rect">
            <a:avLst/>
          </a:prstGeom>
          <a:noFill/>
        </p:spPr>
        <p:txBody>
          <a:bodyPr wrap="none" rtlCol="0">
            <a:spAutoFit/>
          </a:bodyPr>
          <a:lstStyle/>
          <a:p>
            <a:r>
              <a:rPr lang="ja-JP" altLang="en-US" dirty="0" smtClean="0"/>
              <a:t>商品名：管理画面</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10</a:t>
            </a:fld>
            <a:endParaRPr kumimoji="1" lang="ja-JP" altLang="en-US" dirty="0"/>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
        <p:nvSpPr>
          <p:cNvPr id="17" name="角丸四角形 16"/>
          <p:cNvSpPr/>
          <p:nvPr/>
        </p:nvSpPr>
        <p:spPr>
          <a:xfrm>
            <a:off x="4644008" y="980728"/>
            <a:ext cx="4104456" cy="1296144"/>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ja-JP" altLang="en-US" sz="1200" dirty="0" smtClean="0">
                <a:solidFill>
                  <a:schemeClr val="tx1"/>
                </a:solidFill>
              </a:rPr>
              <a:t>各キャンペーンごとに、</a:t>
            </a:r>
            <a:r>
              <a:rPr lang="ja-JP" altLang="en-US" sz="1200" dirty="0" smtClean="0">
                <a:solidFill>
                  <a:schemeClr val="tx1"/>
                </a:solidFill>
              </a:rPr>
              <a:t>デイリーの詳細データを、リアルタイムにご確認いただくことが可能です。</a:t>
            </a:r>
            <a:endParaRPr lang="en-US" altLang="ja-JP" sz="700" dirty="0" smtClean="0">
              <a:solidFill>
                <a:schemeClr val="tx1"/>
              </a:solidFill>
            </a:endParaRPr>
          </a:p>
        </p:txBody>
      </p:sp>
      <p:pic>
        <p:nvPicPr>
          <p:cNvPr id="2" name="図 1" descr="スクリーンショット 2012-02-27 13.01.1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060" y="980728"/>
            <a:ext cx="4049916" cy="48965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5920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3" name="テキスト ボックス 12"/>
          <p:cNvSpPr txBox="1"/>
          <p:nvPr/>
        </p:nvSpPr>
        <p:spPr>
          <a:xfrm>
            <a:off x="179512" y="188640"/>
            <a:ext cx="1728037" cy="369332"/>
          </a:xfrm>
          <a:prstGeom prst="rect">
            <a:avLst/>
          </a:prstGeom>
          <a:noFill/>
        </p:spPr>
        <p:txBody>
          <a:bodyPr wrap="none" rtlCol="0">
            <a:spAutoFit/>
          </a:bodyPr>
          <a:lstStyle/>
          <a:p>
            <a:r>
              <a:rPr kumimoji="1" lang="en-US" altLang="ja-JP" dirty="0" smtClean="0"/>
              <a:t>adcamp  </a:t>
            </a:r>
            <a:r>
              <a:rPr lang="ja-JP" altLang="en-US" dirty="0" smtClean="0"/>
              <a:t>の特徴</a:t>
            </a:r>
            <a:endParaRPr kumimoji="1" lang="ja-JP" altLang="en-US" dirty="0"/>
          </a:p>
        </p:txBody>
      </p:sp>
      <p:sp>
        <p:nvSpPr>
          <p:cNvPr id="32" name="角丸四角形 31"/>
          <p:cNvSpPr/>
          <p:nvPr/>
        </p:nvSpPr>
        <p:spPr>
          <a:xfrm>
            <a:off x="467544" y="1052736"/>
            <a:ext cx="8280920" cy="1440160"/>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kumimoji="1" lang="ja-JP" altLang="en-US" sz="1200" dirty="0">
              <a:solidFill>
                <a:schemeClr val="tx1"/>
              </a:solidFill>
            </a:endParaRPr>
          </a:p>
        </p:txBody>
      </p:sp>
      <p:sp>
        <p:nvSpPr>
          <p:cNvPr id="33" name="テキスト ボックス 32"/>
          <p:cNvSpPr txBox="1"/>
          <p:nvPr/>
        </p:nvSpPr>
        <p:spPr>
          <a:xfrm>
            <a:off x="6138454" y="1052736"/>
            <a:ext cx="2635407" cy="523220"/>
          </a:xfrm>
          <a:prstGeom prst="rect">
            <a:avLst/>
          </a:prstGeom>
          <a:noFill/>
        </p:spPr>
        <p:txBody>
          <a:bodyPr wrap="none" rtlCol="0">
            <a:spAutoFit/>
          </a:bodyPr>
          <a:lstStyle/>
          <a:p>
            <a:r>
              <a:rPr lang="ja-JP" altLang="en-US" sz="2800" dirty="0" smtClean="0">
                <a:solidFill>
                  <a:schemeClr val="accent3">
                    <a:lumMod val="60000"/>
                    <a:lumOff val="40000"/>
                  </a:schemeClr>
                </a:solidFill>
              </a:rPr>
              <a:t>最低単価 </a:t>
            </a:r>
            <a:r>
              <a:rPr lang="en-US" altLang="ja-JP" sz="2800" dirty="0" smtClean="0">
                <a:solidFill>
                  <a:schemeClr val="accent3">
                    <a:lumMod val="60000"/>
                    <a:lumOff val="40000"/>
                  </a:schemeClr>
                </a:solidFill>
              </a:rPr>
              <a:t>150</a:t>
            </a:r>
            <a:r>
              <a:rPr lang="ja-JP" altLang="en-US" sz="2800" dirty="0" smtClean="0">
                <a:solidFill>
                  <a:schemeClr val="accent3">
                    <a:lumMod val="60000"/>
                    <a:lumOff val="40000"/>
                  </a:schemeClr>
                </a:solidFill>
              </a:rPr>
              <a:t>円</a:t>
            </a:r>
            <a:endParaRPr kumimoji="1" lang="ja-JP" altLang="en-US" sz="2800" dirty="0">
              <a:solidFill>
                <a:schemeClr val="accent3">
                  <a:lumMod val="60000"/>
                  <a:lumOff val="40000"/>
                </a:schemeClr>
              </a:solidFill>
            </a:endParaRPr>
          </a:p>
        </p:txBody>
      </p:sp>
      <p:sp>
        <p:nvSpPr>
          <p:cNvPr id="34" name="テキスト ボックス 33"/>
          <p:cNvSpPr txBox="1"/>
          <p:nvPr/>
        </p:nvSpPr>
        <p:spPr>
          <a:xfrm>
            <a:off x="511350" y="1146230"/>
            <a:ext cx="5061001" cy="338554"/>
          </a:xfrm>
          <a:prstGeom prst="rect">
            <a:avLst/>
          </a:prstGeom>
          <a:noFill/>
        </p:spPr>
        <p:txBody>
          <a:bodyPr wrap="none" rtlCol="0">
            <a:spAutoFit/>
          </a:bodyPr>
          <a:lstStyle/>
          <a:p>
            <a:r>
              <a:rPr lang="ja-JP" altLang="en-US" sz="1600" b="1" dirty="0" smtClean="0">
                <a:solidFill>
                  <a:srgbClr val="004200"/>
                </a:solidFill>
              </a:rPr>
              <a:t>国内で唯一、</a:t>
            </a:r>
            <a:r>
              <a:rPr lang="en-US" altLang="ja-JP" sz="1600" b="1" dirty="0" smtClean="0">
                <a:solidFill>
                  <a:srgbClr val="004200"/>
                </a:solidFill>
              </a:rPr>
              <a:t>SNS</a:t>
            </a:r>
            <a:r>
              <a:rPr lang="ja-JP" altLang="en-US" sz="1600" b="1" dirty="0" smtClean="0">
                <a:solidFill>
                  <a:srgbClr val="004200"/>
                </a:solidFill>
              </a:rPr>
              <a:t>外部サイトへアフィリエイト出稿が可能。</a:t>
            </a:r>
            <a:endParaRPr kumimoji="1" lang="ja-JP" altLang="en-US" sz="1600" b="1" dirty="0">
              <a:solidFill>
                <a:srgbClr val="004200"/>
              </a:solidFill>
            </a:endParaRPr>
          </a:p>
        </p:txBody>
      </p:sp>
      <p:sp>
        <p:nvSpPr>
          <p:cNvPr id="36" name="テキスト ボックス 35"/>
          <p:cNvSpPr txBox="1"/>
          <p:nvPr/>
        </p:nvSpPr>
        <p:spPr>
          <a:xfrm>
            <a:off x="557174" y="1482169"/>
            <a:ext cx="7975266" cy="769441"/>
          </a:xfrm>
          <a:prstGeom prst="rect">
            <a:avLst/>
          </a:prstGeom>
          <a:noFill/>
        </p:spPr>
        <p:txBody>
          <a:bodyPr wrap="square" rtlCol="0">
            <a:spAutoFit/>
          </a:bodyPr>
          <a:lstStyle/>
          <a:p>
            <a:r>
              <a:rPr lang="ja-JP" altLang="en-US" sz="1100" dirty="0" smtClean="0"/>
              <a:t>１人獲得毎の成果報酬で出稿できるのは </a:t>
            </a:r>
            <a:r>
              <a:rPr lang="en-US" altLang="ja-JP" sz="1100" dirty="0" smtClean="0"/>
              <a:t>adcamp </a:t>
            </a:r>
            <a:r>
              <a:rPr lang="ja-JP" altLang="en-US" sz="1100" dirty="0" smtClean="0"/>
              <a:t>だけ。しかも、登録後にアイテムを獲得した場合にのみ成果報酬が発生するのでアクティブなユーザーにターゲットを絞って広告の予算を消化することが可能です。</a:t>
            </a:r>
            <a:endParaRPr lang="en-US" altLang="ja-JP" sz="1100" dirty="0" smtClean="0"/>
          </a:p>
          <a:p>
            <a:r>
              <a:rPr kumimoji="1" lang="ja-JP" altLang="en-US" sz="1100" dirty="0" smtClean="0"/>
              <a:t>課金率</a:t>
            </a:r>
            <a:r>
              <a:rPr kumimoji="1" lang="en-US" altLang="ja-JP" sz="1100" dirty="0" smtClean="0"/>
              <a:t>/MAU</a:t>
            </a:r>
            <a:r>
              <a:rPr kumimoji="1" lang="ja-JP" altLang="en-US" sz="1100" dirty="0" err="1" smtClean="0"/>
              <a:t>、</a:t>
            </a:r>
            <a:r>
              <a:rPr kumimoji="1" lang="en-US" altLang="ja-JP" sz="1100" dirty="0" smtClean="0"/>
              <a:t>ARPU</a:t>
            </a:r>
            <a:r>
              <a:rPr kumimoji="1" lang="ja-JP" altLang="en-US" sz="1100" dirty="0" err="1" smtClean="0"/>
              <a:t>、</a:t>
            </a:r>
            <a:r>
              <a:rPr kumimoji="1" lang="ja-JP" altLang="en-US" sz="1100" dirty="0" smtClean="0"/>
              <a:t>残存率、バイラル係数など、各ゲーム毎の実数値から成果報酬を算出し、各ゲームにあった単価、予算で広告を出稿できます。単価設定や、収益シュミレーションなど、コンサルティングを希望の場合は、無料で、私たちが全力でサポートいたします。</a:t>
            </a:r>
            <a:endParaRPr kumimoji="1" lang="ja-JP" altLang="en-US" sz="1100" dirty="0"/>
          </a:p>
        </p:txBody>
      </p:sp>
      <p:sp>
        <p:nvSpPr>
          <p:cNvPr id="37" name="角丸四角形 36"/>
          <p:cNvSpPr/>
          <p:nvPr/>
        </p:nvSpPr>
        <p:spPr>
          <a:xfrm>
            <a:off x="467544" y="2780928"/>
            <a:ext cx="8280920" cy="1512168"/>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kumimoji="1" lang="ja-JP" altLang="en-US" sz="1200" dirty="0">
              <a:solidFill>
                <a:schemeClr val="tx1"/>
              </a:solidFill>
            </a:endParaRPr>
          </a:p>
        </p:txBody>
      </p:sp>
      <p:sp>
        <p:nvSpPr>
          <p:cNvPr id="38" name="テキスト ボックス 37"/>
          <p:cNvSpPr txBox="1"/>
          <p:nvPr/>
        </p:nvSpPr>
        <p:spPr>
          <a:xfrm>
            <a:off x="7055499" y="2780928"/>
            <a:ext cx="1620957" cy="523220"/>
          </a:xfrm>
          <a:prstGeom prst="rect">
            <a:avLst/>
          </a:prstGeom>
          <a:noFill/>
        </p:spPr>
        <p:txBody>
          <a:bodyPr wrap="none" rtlCol="0">
            <a:spAutoFit/>
          </a:bodyPr>
          <a:lstStyle/>
          <a:p>
            <a:r>
              <a:rPr lang="ja-JP" altLang="en-US" sz="2800" dirty="0" smtClean="0">
                <a:solidFill>
                  <a:schemeClr val="accent3">
                    <a:lumMod val="60000"/>
                    <a:lumOff val="40000"/>
                  </a:schemeClr>
                </a:solidFill>
              </a:rPr>
              <a:t>予算管理</a:t>
            </a:r>
            <a:endParaRPr kumimoji="1" lang="ja-JP" altLang="en-US" sz="2800" dirty="0">
              <a:solidFill>
                <a:schemeClr val="accent3">
                  <a:lumMod val="60000"/>
                  <a:lumOff val="40000"/>
                </a:schemeClr>
              </a:solidFill>
            </a:endParaRPr>
          </a:p>
        </p:txBody>
      </p:sp>
      <p:sp>
        <p:nvSpPr>
          <p:cNvPr id="39" name="テキスト ボックス 38"/>
          <p:cNvSpPr txBox="1"/>
          <p:nvPr/>
        </p:nvSpPr>
        <p:spPr>
          <a:xfrm>
            <a:off x="511350" y="2852936"/>
            <a:ext cx="6149440" cy="338554"/>
          </a:xfrm>
          <a:prstGeom prst="rect">
            <a:avLst/>
          </a:prstGeom>
          <a:noFill/>
        </p:spPr>
        <p:txBody>
          <a:bodyPr wrap="none" rtlCol="0">
            <a:spAutoFit/>
          </a:bodyPr>
          <a:lstStyle/>
          <a:p>
            <a:r>
              <a:rPr lang="ja-JP" altLang="en-US" sz="1600" b="1" dirty="0" smtClean="0">
                <a:solidFill>
                  <a:srgbClr val="004200"/>
                </a:solidFill>
              </a:rPr>
              <a:t>質の高いアクティブなユーザーを必要な数だけしっかりと誘導します。</a:t>
            </a:r>
            <a:endParaRPr kumimoji="1" lang="ja-JP" altLang="en-US" sz="1600" b="1" dirty="0">
              <a:solidFill>
                <a:srgbClr val="004200"/>
              </a:solidFill>
            </a:endParaRPr>
          </a:p>
        </p:txBody>
      </p:sp>
      <p:sp>
        <p:nvSpPr>
          <p:cNvPr id="40" name="テキスト ボックス 39"/>
          <p:cNvSpPr txBox="1"/>
          <p:nvPr/>
        </p:nvSpPr>
        <p:spPr>
          <a:xfrm>
            <a:off x="557174" y="3212976"/>
            <a:ext cx="7975266" cy="261610"/>
          </a:xfrm>
          <a:prstGeom prst="rect">
            <a:avLst/>
          </a:prstGeom>
          <a:noFill/>
        </p:spPr>
        <p:txBody>
          <a:bodyPr wrap="square" rtlCol="0">
            <a:spAutoFit/>
          </a:bodyPr>
          <a:lstStyle/>
          <a:p>
            <a:r>
              <a:rPr lang="en-US" altLang="ja-JP" sz="1100" dirty="0" err="1" smtClean="0"/>
              <a:t>Adcamp</a:t>
            </a:r>
            <a:r>
              <a:rPr lang="ja-JP" altLang="en-US" sz="1100" dirty="0" smtClean="0"/>
              <a:t>は、予算管理が可能です。毎月の限られた予算で、希望する人数をしっかりと誘導します。</a:t>
            </a:r>
            <a:endParaRPr kumimoji="1" lang="ja-JP" altLang="en-US" sz="1100" dirty="0"/>
          </a:p>
        </p:txBody>
      </p:sp>
      <p:sp>
        <p:nvSpPr>
          <p:cNvPr id="41" name="角丸四角形 40"/>
          <p:cNvSpPr/>
          <p:nvPr/>
        </p:nvSpPr>
        <p:spPr>
          <a:xfrm>
            <a:off x="467544" y="4581128"/>
            <a:ext cx="8280920" cy="1512168"/>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kumimoji="1" lang="ja-JP" altLang="en-US" sz="1200" dirty="0">
              <a:solidFill>
                <a:schemeClr val="tx1"/>
              </a:solidFill>
            </a:endParaRPr>
          </a:p>
        </p:txBody>
      </p:sp>
      <p:sp>
        <p:nvSpPr>
          <p:cNvPr id="42" name="テキスト ボックス 41"/>
          <p:cNvSpPr txBox="1"/>
          <p:nvPr/>
        </p:nvSpPr>
        <p:spPr>
          <a:xfrm>
            <a:off x="7092280" y="4581128"/>
            <a:ext cx="1620957" cy="523220"/>
          </a:xfrm>
          <a:prstGeom prst="rect">
            <a:avLst/>
          </a:prstGeom>
          <a:noFill/>
        </p:spPr>
        <p:txBody>
          <a:bodyPr wrap="none" rtlCol="0">
            <a:spAutoFit/>
          </a:bodyPr>
          <a:lstStyle/>
          <a:p>
            <a:r>
              <a:rPr lang="ja-JP" altLang="en-US" sz="2800" dirty="0" smtClean="0">
                <a:solidFill>
                  <a:schemeClr val="accent3">
                    <a:lumMod val="60000"/>
                    <a:lumOff val="40000"/>
                  </a:schemeClr>
                </a:solidFill>
              </a:rPr>
              <a:t>特許技術</a:t>
            </a:r>
            <a:endParaRPr kumimoji="1" lang="ja-JP" altLang="en-US" sz="2800" dirty="0">
              <a:solidFill>
                <a:schemeClr val="accent3">
                  <a:lumMod val="60000"/>
                  <a:lumOff val="40000"/>
                </a:schemeClr>
              </a:solidFill>
            </a:endParaRPr>
          </a:p>
        </p:txBody>
      </p:sp>
      <p:sp>
        <p:nvSpPr>
          <p:cNvPr id="43" name="テキスト ボックス 42"/>
          <p:cNvSpPr txBox="1"/>
          <p:nvPr/>
        </p:nvSpPr>
        <p:spPr>
          <a:xfrm>
            <a:off x="511350" y="4653136"/>
            <a:ext cx="4469493" cy="338554"/>
          </a:xfrm>
          <a:prstGeom prst="rect">
            <a:avLst/>
          </a:prstGeom>
          <a:noFill/>
        </p:spPr>
        <p:txBody>
          <a:bodyPr wrap="none" rtlCol="0">
            <a:spAutoFit/>
          </a:bodyPr>
          <a:lstStyle/>
          <a:p>
            <a:r>
              <a:rPr lang="ja-JP" altLang="en-US" sz="1600" b="1" dirty="0" smtClean="0">
                <a:solidFill>
                  <a:srgbClr val="004200"/>
                </a:solidFill>
              </a:rPr>
              <a:t>オリジナリティの高い世界で唯一のシステムです。</a:t>
            </a:r>
            <a:endParaRPr kumimoji="1" lang="ja-JP" altLang="en-US" sz="1600" b="1" dirty="0">
              <a:solidFill>
                <a:srgbClr val="004200"/>
              </a:solidFill>
            </a:endParaRPr>
          </a:p>
        </p:txBody>
      </p:sp>
      <p:sp>
        <p:nvSpPr>
          <p:cNvPr id="44" name="テキスト ボックス 43"/>
          <p:cNvSpPr txBox="1"/>
          <p:nvPr/>
        </p:nvSpPr>
        <p:spPr>
          <a:xfrm>
            <a:off x="557174" y="5035823"/>
            <a:ext cx="7975266" cy="769441"/>
          </a:xfrm>
          <a:prstGeom prst="rect">
            <a:avLst/>
          </a:prstGeom>
          <a:noFill/>
        </p:spPr>
        <p:txBody>
          <a:bodyPr wrap="square" rtlCol="0">
            <a:spAutoFit/>
          </a:bodyPr>
          <a:lstStyle/>
          <a:p>
            <a:r>
              <a:rPr lang="ja-JP" altLang="en-US" sz="1100" dirty="0" smtClean="0"/>
              <a:t>私たちは、他にはないアイデア、オリジナリティをとても大切にし、高い技術力で、アイディアを具現化してきました。インターネットの世界には、残念ながら、人のアイディアを盗用し、サービスを展開している心ない企業が沢山存在しています。アイデア、それは、考えだし具現化した企業の大切な知的財産です。私たちは、心ない企業から自分たちの財産を守るための１つの武器として、特許戦略をとっています。これまでに出した特許は国内、海外をあわせると、</a:t>
            </a:r>
            <a:r>
              <a:rPr lang="en-US" altLang="ja-JP" sz="1100" dirty="0" smtClean="0"/>
              <a:t>10</a:t>
            </a:r>
            <a:r>
              <a:rPr lang="ja-JP" altLang="en-US" sz="1100" dirty="0" smtClean="0"/>
              <a:t>を超え、既に国内で</a:t>
            </a:r>
            <a:r>
              <a:rPr lang="en-US" altLang="ja-JP" sz="1100" dirty="0" smtClean="0"/>
              <a:t>3</a:t>
            </a:r>
            <a:r>
              <a:rPr lang="ja-JP" altLang="en-US" sz="1100" dirty="0" smtClean="0"/>
              <a:t>つ、</a:t>
            </a:r>
            <a:r>
              <a:rPr lang="en-US" altLang="ja-JP" sz="1100" dirty="0" smtClean="0"/>
              <a:t>US</a:t>
            </a:r>
            <a:r>
              <a:rPr lang="ja-JP" altLang="en-US" sz="1100" dirty="0" smtClean="0"/>
              <a:t>で１つの重要な特許を保有しています。</a:t>
            </a:r>
            <a:endParaRPr lang="en-US" altLang="ja-JP" sz="1100" dirty="0" smtClean="0"/>
          </a:p>
        </p:txBody>
      </p:sp>
      <p:sp>
        <p:nvSpPr>
          <p:cNvPr id="46"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11</a:t>
            </a:fld>
            <a:endParaRPr kumimoji="1" lang="ja-JP" altLang="en-US" dirty="0"/>
          </a:p>
        </p:txBody>
      </p:sp>
      <p:sp>
        <p:nvSpPr>
          <p:cNvPr id="22"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4348947" cy="369332"/>
          </a:xfrm>
          <a:prstGeom prst="rect">
            <a:avLst/>
          </a:prstGeom>
          <a:noFill/>
        </p:spPr>
        <p:txBody>
          <a:bodyPr wrap="none" rtlCol="0">
            <a:spAutoFit/>
          </a:bodyPr>
          <a:lstStyle/>
          <a:p>
            <a:r>
              <a:rPr lang="ja-JP" altLang="en-US" dirty="0" smtClean="0"/>
              <a:t>商品名：</a:t>
            </a:r>
            <a:r>
              <a:rPr lang="en-US" altLang="ja-JP" dirty="0" err="1" smtClean="0"/>
              <a:t>adcamp</a:t>
            </a:r>
            <a:r>
              <a:rPr lang="en-US" altLang="ja-JP" dirty="0" smtClean="0"/>
              <a:t> </a:t>
            </a:r>
            <a:r>
              <a:rPr lang="ja-JP" altLang="en-US" dirty="0" smtClean="0"/>
              <a:t>キャンペーン アフィリエイト</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12</a:t>
            </a:fld>
            <a:endParaRPr kumimoji="1" lang="ja-JP" altLang="en-US" dirty="0"/>
          </a:p>
        </p:txBody>
      </p:sp>
      <p:sp>
        <p:nvSpPr>
          <p:cNvPr id="12" name="テキスト ボックス 11"/>
          <p:cNvSpPr txBox="1"/>
          <p:nvPr/>
        </p:nvSpPr>
        <p:spPr>
          <a:xfrm>
            <a:off x="323528" y="836712"/>
            <a:ext cx="3528392" cy="2094163"/>
          </a:xfrm>
          <a:prstGeom prst="rect">
            <a:avLst/>
          </a:prstGeom>
          <a:noFill/>
        </p:spPr>
        <p:txBody>
          <a:bodyPr wrap="square" rtlCol="0">
            <a:spAutoFit/>
          </a:bodyPr>
          <a:lstStyle/>
          <a:p>
            <a:r>
              <a:rPr kumimoji="1" lang="ja-JP" altLang="en-US" sz="1600" dirty="0" smtClean="0"/>
              <a:t>ソーシャルゲームへの集客をアフィリエイトで！</a:t>
            </a:r>
            <a:endParaRPr kumimoji="1" lang="en-US" altLang="ja-JP" sz="1600" dirty="0" smtClean="0"/>
          </a:p>
          <a:p>
            <a:pPr>
              <a:lnSpc>
                <a:spcPct val="150000"/>
              </a:lnSpc>
            </a:pPr>
            <a:endParaRPr lang="en-US" altLang="ja-JP" sz="1100" b="1" dirty="0" smtClean="0"/>
          </a:p>
          <a:p>
            <a:pPr>
              <a:lnSpc>
                <a:spcPct val="150000"/>
              </a:lnSpc>
              <a:buClr>
                <a:srgbClr val="92D050"/>
              </a:buClr>
              <a:buFont typeface="Wingdings" pitchFamily="2" charset="2"/>
              <a:buChar char="l"/>
            </a:pPr>
            <a:r>
              <a:rPr lang="ja-JP" altLang="en-US" sz="1100" b="1" dirty="0" smtClean="0"/>
              <a:t>１会員獲得あたり</a:t>
            </a:r>
            <a:r>
              <a:rPr lang="en-US" altLang="ja-JP" sz="1100" b="1" dirty="0" smtClean="0"/>
              <a:t>150</a:t>
            </a:r>
            <a:r>
              <a:rPr lang="ja-JP" altLang="en-US" sz="1100" b="1" dirty="0" smtClean="0"/>
              <a:t>円（スマートフォンは</a:t>
            </a:r>
            <a:r>
              <a:rPr lang="en-US" altLang="ja-JP" sz="1100" b="1" dirty="0" smtClean="0"/>
              <a:t>200</a:t>
            </a:r>
            <a:r>
              <a:rPr lang="ja-JP" altLang="en-US" sz="1100" b="1" dirty="0" smtClean="0"/>
              <a:t>円）からご出稿いただけます。</a:t>
            </a:r>
            <a:endParaRPr lang="en-US" altLang="ja-JP" sz="1100" b="1" dirty="0" smtClean="0"/>
          </a:p>
          <a:p>
            <a:pPr>
              <a:lnSpc>
                <a:spcPct val="150000"/>
              </a:lnSpc>
              <a:buClr>
                <a:srgbClr val="92D050"/>
              </a:buClr>
              <a:buFont typeface="Wingdings" pitchFamily="2" charset="2"/>
              <a:buChar char="l"/>
            </a:pPr>
            <a:r>
              <a:rPr lang="ja-JP" altLang="en-US" sz="1100" b="1" dirty="0" smtClean="0"/>
              <a:t>予算の上限を設定し、希望した数を希望した期間で集客いただけます。</a:t>
            </a:r>
            <a:endParaRPr lang="en-US" altLang="ja-JP" sz="1100" b="1" dirty="0" smtClean="0"/>
          </a:p>
          <a:p>
            <a:pPr>
              <a:lnSpc>
                <a:spcPct val="150000"/>
              </a:lnSpc>
              <a:buClr>
                <a:srgbClr val="92D050"/>
              </a:buClr>
              <a:buFont typeface="Wingdings" pitchFamily="2" charset="2"/>
              <a:buChar char="l"/>
            </a:pPr>
            <a:r>
              <a:rPr kumimoji="1" lang="ja-JP" altLang="en-US" sz="1100" b="1" dirty="0" smtClean="0"/>
              <a:t>最低お申し込み金額は３０万円～となります。</a:t>
            </a:r>
            <a:endParaRPr kumimoji="1" lang="ja-JP" altLang="en-US" sz="1100" b="1" dirty="0"/>
          </a:p>
        </p:txBody>
      </p:sp>
      <p:sp>
        <p:nvSpPr>
          <p:cNvPr id="13" name="正方形/長方形 12"/>
          <p:cNvSpPr/>
          <p:nvPr/>
        </p:nvSpPr>
        <p:spPr>
          <a:xfrm>
            <a:off x="3923928" y="692696"/>
            <a:ext cx="5040560" cy="5544616"/>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400" dirty="0" smtClean="0">
                <a:solidFill>
                  <a:schemeClr val="tx1"/>
                </a:solidFill>
              </a:rPr>
              <a:t>【</a:t>
            </a:r>
            <a:r>
              <a:rPr lang="ja-JP" altLang="en-US" sz="1400" dirty="0" smtClean="0">
                <a:solidFill>
                  <a:schemeClr val="tx1"/>
                </a:solidFill>
              </a:rPr>
              <a:t>サービス名</a:t>
            </a:r>
            <a:r>
              <a:rPr kumimoji="1" lang="en-US" altLang="ja-JP" sz="1400" dirty="0" smtClean="0">
                <a:solidFill>
                  <a:schemeClr val="tx1"/>
                </a:solidFill>
              </a:rPr>
              <a:t>】</a:t>
            </a:r>
          </a:p>
          <a:p>
            <a:r>
              <a:rPr lang="ja-JP" altLang="en-US" sz="1400" dirty="0" smtClean="0">
                <a:solidFill>
                  <a:schemeClr val="tx1"/>
                </a:solidFill>
              </a:rPr>
              <a:t>　</a:t>
            </a:r>
            <a:r>
              <a:rPr lang="en-US" altLang="ja-JP" sz="1000" dirty="0" err="1" smtClean="0">
                <a:solidFill>
                  <a:schemeClr val="tx1"/>
                </a:solidFill>
              </a:rPr>
              <a:t>adcamp</a:t>
            </a:r>
            <a:r>
              <a:rPr lang="ja-JP" altLang="en-US" sz="1000" dirty="0" smtClean="0">
                <a:solidFill>
                  <a:schemeClr val="tx1"/>
                </a:solidFill>
              </a:rPr>
              <a:t>　</a:t>
            </a:r>
            <a:r>
              <a:rPr lang="en-US" altLang="ja-JP" sz="1000" dirty="0" smtClean="0">
                <a:solidFill>
                  <a:schemeClr val="tx1"/>
                </a:solidFill>
              </a:rPr>
              <a:t>for </a:t>
            </a:r>
            <a:r>
              <a:rPr lang="ja-JP" altLang="en-US" sz="1000" dirty="0" smtClean="0">
                <a:solidFill>
                  <a:schemeClr val="tx1"/>
                </a:solidFill>
              </a:rPr>
              <a:t>フィーチャーフォン</a:t>
            </a:r>
            <a:endParaRPr lang="en-US" altLang="ja-JP" sz="1000" dirty="0" smtClean="0">
              <a:solidFill>
                <a:schemeClr val="tx1"/>
              </a:solidFill>
            </a:endParaRPr>
          </a:p>
          <a:p>
            <a:r>
              <a:rPr lang="ja-JP" altLang="en-US" sz="1000" dirty="0" smtClean="0">
                <a:solidFill>
                  <a:schemeClr val="tx1"/>
                </a:solidFill>
              </a:rPr>
              <a:t>　 </a:t>
            </a:r>
            <a:r>
              <a:rPr lang="en-US" altLang="ja-JP" sz="1000" dirty="0" err="1" smtClean="0">
                <a:solidFill>
                  <a:schemeClr val="tx1"/>
                </a:solidFill>
              </a:rPr>
              <a:t>adcamp</a:t>
            </a:r>
            <a:r>
              <a:rPr lang="ja-JP" altLang="en-US" sz="1000" dirty="0" smtClean="0">
                <a:solidFill>
                  <a:schemeClr val="tx1"/>
                </a:solidFill>
              </a:rPr>
              <a:t>　</a:t>
            </a:r>
            <a:r>
              <a:rPr lang="en-US" altLang="ja-JP" sz="1000" dirty="0" smtClean="0">
                <a:solidFill>
                  <a:schemeClr val="tx1"/>
                </a:solidFill>
              </a:rPr>
              <a:t>for </a:t>
            </a:r>
            <a:r>
              <a:rPr lang="ja-JP" altLang="en-US" sz="1000" dirty="0" smtClean="0">
                <a:solidFill>
                  <a:schemeClr val="tx1"/>
                </a:solidFill>
              </a:rPr>
              <a:t>スマートフォン</a:t>
            </a:r>
            <a:endParaRPr lang="en-US" altLang="ja-JP" sz="1400" dirty="0" smtClean="0">
              <a:solidFill>
                <a:schemeClr val="tx1"/>
              </a:solidFill>
            </a:endParaRPr>
          </a:p>
          <a:p>
            <a:endParaRPr lang="en-US" altLang="ja-JP" sz="5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広告掲載面</a:t>
            </a:r>
            <a:r>
              <a:rPr lang="en-US" altLang="ja-JP" sz="1400" dirty="0" smtClean="0">
                <a:solidFill>
                  <a:schemeClr val="tx1"/>
                </a:solidFill>
              </a:rPr>
              <a:t>】</a:t>
            </a:r>
          </a:p>
          <a:p>
            <a:r>
              <a:rPr kumimoji="1" lang="ja-JP" altLang="en-US" sz="1000" dirty="0" smtClean="0">
                <a:solidFill>
                  <a:schemeClr val="tx1"/>
                </a:solidFill>
              </a:rPr>
              <a:t>　</a:t>
            </a:r>
            <a:r>
              <a:rPr lang="ja-JP" altLang="en-US" sz="1000" dirty="0" smtClean="0">
                <a:solidFill>
                  <a:schemeClr val="tx1"/>
                </a:solidFill>
              </a:rPr>
              <a:t>提携法人メディア、提携個人メディア</a:t>
            </a:r>
            <a:r>
              <a:rPr lang="en-US" altLang="ja-JP" sz="1000" dirty="0" smtClean="0">
                <a:solidFill>
                  <a:schemeClr val="tx1"/>
                </a:solidFill>
              </a:rPr>
              <a:t>(</a:t>
            </a:r>
            <a:r>
              <a:rPr lang="ja-JP" altLang="en-US" sz="1000" dirty="0" smtClean="0">
                <a:solidFill>
                  <a:schemeClr val="tx1"/>
                </a:solidFill>
              </a:rPr>
              <a:t>提携</a:t>
            </a:r>
            <a:r>
              <a:rPr lang="en-US" altLang="ja-JP" sz="1000" dirty="0" smtClean="0">
                <a:solidFill>
                  <a:schemeClr val="tx1"/>
                </a:solidFill>
              </a:rPr>
              <a:t>ASP</a:t>
            </a:r>
            <a:r>
              <a:rPr lang="ja-JP" altLang="en-US" sz="1000" dirty="0" smtClean="0">
                <a:solidFill>
                  <a:schemeClr val="tx1"/>
                </a:solidFill>
              </a:rPr>
              <a:t>経由</a:t>
            </a:r>
            <a:r>
              <a:rPr lang="en-US" altLang="ja-JP" sz="1000" dirty="0" smtClean="0">
                <a:solidFill>
                  <a:schemeClr val="tx1"/>
                </a:solidFill>
              </a:rPr>
              <a:t>)</a:t>
            </a:r>
          </a:p>
          <a:p>
            <a:r>
              <a:rPr kumimoji="1" lang="ja-JP" altLang="en-US" sz="1000" dirty="0" smtClean="0">
                <a:solidFill>
                  <a:schemeClr val="tx1"/>
                </a:solidFill>
              </a:rPr>
              <a:t>　 弊社自社媒体</a:t>
            </a:r>
            <a:endParaRPr kumimoji="1" lang="en-US" altLang="ja-JP" sz="1000" dirty="0" smtClean="0">
              <a:solidFill>
                <a:schemeClr val="tx1"/>
              </a:solidFill>
            </a:endParaRPr>
          </a:p>
          <a:p>
            <a:r>
              <a:rPr lang="ja-JP" altLang="en-US" sz="1000" dirty="0" smtClean="0">
                <a:solidFill>
                  <a:schemeClr val="tx1"/>
                </a:solidFill>
              </a:rPr>
              <a:t>　</a:t>
            </a:r>
            <a:r>
              <a:rPr lang="en-US" altLang="ja-JP" sz="1000" dirty="0" smtClean="0">
                <a:solidFill>
                  <a:schemeClr val="tx1"/>
                </a:solidFill>
              </a:rPr>
              <a:t>※</a:t>
            </a:r>
            <a:r>
              <a:rPr lang="ja-JP" altLang="en-US" sz="1000" dirty="0" smtClean="0">
                <a:solidFill>
                  <a:schemeClr val="tx1"/>
                </a:solidFill>
              </a:rPr>
              <a:t>掲載メディアの指定はできません。</a:t>
            </a:r>
            <a:endParaRPr lang="en-US" altLang="ja-JP" sz="1000" dirty="0" smtClean="0">
              <a:solidFill>
                <a:schemeClr val="tx1"/>
              </a:solidFill>
            </a:endParaRPr>
          </a:p>
          <a:p>
            <a:endParaRPr kumimoji="1" lang="en-US" altLang="ja-JP" sz="5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掲載料金</a:t>
            </a:r>
            <a:r>
              <a:rPr kumimoji="1" lang="en-US" altLang="ja-JP" sz="1400" dirty="0" smtClean="0">
                <a:solidFill>
                  <a:schemeClr val="tx1"/>
                </a:solidFill>
              </a:rPr>
              <a:t>】</a:t>
            </a:r>
          </a:p>
          <a:p>
            <a:r>
              <a:rPr lang="ja-JP" altLang="en-US" sz="1000" dirty="0" smtClean="0">
                <a:solidFill>
                  <a:schemeClr val="tx1"/>
                </a:solidFill>
              </a:rPr>
              <a:t>　フィーチャーフォン　１会員獲得あたり</a:t>
            </a:r>
            <a:r>
              <a:rPr lang="en-US" altLang="ja-JP" sz="1000" dirty="0" smtClean="0">
                <a:solidFill>
                  <a:schemeClr val="tx1"/>
                </a:solidFill>
              </a:rPr>
              <a:t>150</a:t>
            </a:r>
            <a:r>
              <a:rPr lang="ja-JP" altLang="en-US" sz="1000" dirty="0" smtClean="0">
                <a:solidFill>
                  <a:schemeClr val="tx1"/>
                </a:solidFill>
              </a:rPr>
              <a:t>円～（成果保証）</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スマートフォン　１会員獲得あたり</a:t>
            </a:r>
            <a:r>
              <a:rPr lang="en-US" altLang="ja-JP" sz="1000" dirty="0" smtClean="0">
                <a:solidFill>
                  <a:schemeClr val="tx1"/>
                </a:solidFill>
              </a:rPr>
              <a:t>200</a:t>
            </a:r>
            <a:r>
              <a:rPr lang="ja-JP" altLang="en-US" sz="1000" dirty="0" smtClean="0">
                <a:solidFill>
                  <a:schemeClr val="tx1"/>
                </a:solidFill>
              </a:rPr>
              <a:t>円</a:t>
            </a:r>
            <a:r>
              <a:rPr lang="en-US" altLang="ja-JP" sz="1000" dirty="0" smtClean="0">
                <a:solidFill>
                  <a:schemeClr val="tx1"/>
                </a:solidFill>
              </a:rPr>
              <a:t>〜</a:t>
            </a:r>
            <a:r>
              <a:rPr lang="ja-JP" altLang="en-US" sz="1000" dirty="0" smtClean="0">
                <a:solidFill>
                  <a:schemeClr val="tx1"/>
                </a:solidFill>
              </a:rPr>
              <a:t>（成果保証）</a:t>
            </a:r>
            <a:endParaRPr lang="en-US" altLang="ja-JP" sz="1000" dirty="0" smtClean="0">
              <a:solidFill>
                <a:schemeClr val="tx1"/>
              </a:solidFill>
            </a:endParaRPr>
          </a:p>
          <a:p>
            <a:r>
              <a:rPr kumimoji="1" lang="ja-JP" altLang="en-US" sz="1000" dirty="0" smtClean="0">
                <a:solidFill>
                  <a:schemeClr val="tx1"/>
                </a:solidFill>
              </a:rPr>
              <a:t>　 </a:t>
            </a:r>
            <a:r>
              <a:rPr lang="ja-JP" altLang="en-US" sz="1000" dirty="0" smtClean="0">
                <a:solidFill>
                  <a:schemeClr val="tx1"/>
                </a:solidFill>
              </a:rPr>
              <a:t>最低お申し込み金額 </a:t>
            </a:r>
            <a:r>
              <a:rPr lang="en-US" altLang="ja-JP" sz="1000" dirty="0">
                <a:solidFill>
                  <a:schemeClr val="tx1"/>
                </a:solidFill>
              </a:rPr>
              <a:t>3</a:t>
            </a:r>
            <a:r>
              <a:rPr lang="en-US" altLang="ja-JP" sz="1000" dirty="0" smtClean="0">
                <a:solidFill>
                  <a:schemeClr val="tx1"/>
                </a:solidFill>
              </a:rPr>
              <a:t>0</a:t>
            </a:r>
            <a:r>
              <a:rPr lang="ja-JP" altLang="en-US" sz="1000" dirty="0" smtClean="0">
                <a:solidFill>
                  <a:schemeClr val="tx1"/>
                </a:solidFill>
              </a:rPr>
              <a:t>万円～</a:t>
            </a:r>
            <a:endParaRPr kumimoji="1" lang="en-US" altLang="ja-JP" sz="1000" dirty="0" smtClean="0">
              <a:solidFill>
                <a:schemeClr val="tx1"/>
              </a:solidFill>
            </a:endParaRPr>
          </a:p>
          <a:p>
            <a:r>
              <a:rPr lang="ja-JP" altLang="en-US" sz="1000" dirty="0" smtClean="0">
                <a:solidFill>
                  <a:schemeClr val="tx1"/>
                </a:solidFill>
              </a:rPr>
              <a:t>　</a:t>
            </a:r>
            <a:r>
              <a:rPr lang="en-US" altLang="ja-JP" sz="1000" dirty="0" smtClean="0">
                <a:solidFill>
                  <a:schemeClr val="tx1"/>
                </a:solidFill>
              </a:rPr>
              <a:t>※</a:t>
            </a:r>
            <a:r>
              <a:rPr lang="ja-JP" altLang="en-US" sz="1000" dirty="0" smtClean="0">
                <a:solidFill>
                  <a:schemeClr val="tx1"/>
                </a:solidFill>
              </a:rPr>
              <a:t>毎月月末締めで集計し獲得分のみを翌月末までにお支払いください。</a:t>
            </a:r>
            <a:endParaRPr lang="en-US" altLang="ja-JP" sz="1000" dirty="0" smtClean="0">
              <a:solidFill>
                <a:schemeClr val="tx1"/>
              </a:solidFill>
            </a:endParaRPr>
          </a:p>
          <a:p>
            <a:endParaRPr lang="en-US" altLang="ja-JP" sz="5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掲載可否</a:t>
            </a:r>
            <a:r>
              <a:rPr lang="en-US" altLang="ja-JP" sz="1400" dirty="0" smtClean="0">
                <a:solidFill>
                  <a:schemeClr val="tx1"/>
                </a:solidFill>
              </a:rPr>
              <a:t>】</a:t>
            </a:r>
          </a:p>
          <a:p>
            <a:r>
              <a:rPr lang="ja-JP" altLang="en-US" sz="1000" dirty="0" smtClean="0">
                <a:solidFill>
                  <a:schemeClr val="tx1"/>
                </a:solidFill>
              </a:rPr>
              <a:t>　各</a:t>
            </a:r>
            <a:r>
              <a:rPr lang="en-US" altLang="ja-JP" sz="1000" dirty="0" smtClean="0">
                <a:solidFill>
                  <a:schemeClr val="tx1"/>
                </a:solidFill>
              </a:rPr>
              <a:t>SNS</a:t>
            </a:r>
            <a:r>
              <a:rPr lang="ja-JP" altLang="en-US" sz="1000" dirty="0" smtClean="0">
                <a:solidFill>
                  <a:schemeClr val="tx1"/>
                </a:solidFill>
              </a:rPr>
              <a:t>プラットフォーム上で展開するソーシャルゲーム</a:t>
            </a:r>
            <a:endParaRPr lang="en-US" altLang="ja-JP" sz="1000" dirty="0" smtClean="0">
              <a:solidFill>
                <a:schemeClr val="tx1"/>
              </a:solidFill>
            </a:endParaRPr>
          </a:p>
          <a:p>
            <a:endParaRPr lang="en-US" altLang="ja-JP" sz="5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入稿締切日</a:t>
            </a:r>
            <a:r>
              <a:rPr lang="en-US" altLang="ja-JP" sz="1400" dirty="0" smtClean="0">
                <a:solidFill>
                  <a:schemeClr val="tx1"/>
                </a:solidFill>
              </a:rPr>
              <a:t>】</a:t>
            </a:r>
          </a:p>
          <a:p>
            <a:r>
              <a:rPr lang="ja-JP" altLang="en-US" sz="1000" dirty="0" smtClean="0">
                <a:solidFill>
                  <a:schemeClr val="tx1"/>
                </a:solidFill>
              </a:rPr>
              <a:t>　配信希望日の３営業日前</a:t>
            </a:r>
            <a:endParaRPr lang="en-US" altLang="ja-JP" sz="1000" dirty="0" smtClean="0">
              <a:solidFill>
                <a:schemeClr val="tx1"/>
              </a:solidFill>
            </a:endParaRPr>
          </a:p>
          <a:p>
            <a:endParaRPr lang="en-US" altLang="ja-JP" sz="5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原稿規定</a:t>
            </a:r>
            <a:r>
              <a:rPr lang="en-US" altLang="ja-JP" sz="1400" dirty="0" smtClean="0">
                <a:solidFill>
                  <a:schemeClr val="tx1"/>
                </a:solidFill>
              </a:rPr>
              <a:t>】</a:t>
            </a:r>
          </a:p>
          <a:p>
            <a:r>
              <a:rPr lang="ja-JP" altLang="en-US" sz="1000" dirty="0" smtClean="0">
                <a:solidFill>
                  <a:schemeClr val="tx1"/>
                </a:solidFill>
              </a:rPr>
              <a:t>　次ページをご参照ください。</a:t>
            </a:r>
            <a:endParaRPr lang="en-US" altLang="ja-JP" sz="1000" dirty="0" smtClean="0">
              <a:solidFill>
                <a:schemeClr val="tx1"/>
              </a:solidFill>
            </a:endParaRPr>
          </a:p>
          <a:p>
            <a:endParaRPr lang="en-US" altLang="ja-JP" sz="5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停止ルール</a:t>
            </a:r>
            <a:r>
              <a:rPr lang="en-US" altLang="ja-JP" sz="1400" dirty="0" smtClean="0">
                <a:solidFill>
                  <a:schemeClr val="tx1"/>
                </a:solidFill>
              </a:rPr>
              <a:t>】</a:t>
            </a:r>
          </a:p>
          <a:p>
            <a:r>
              <a:rPr lang="ja-JP" altLang="en-US" sz="1000" dirty="0" smtClean="0">
                <a:solidFill>
                  <a:schemeClr val="tx1"/>
                </a:solidFill>
              </a:rPr>
              <a:t>　掲載期間中、予算が残っていても、掲載を中止することが可能です。</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この場合、媒体の性質上、停止依頼日の翌日から５営業日（７日後）に停止をいたします。</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　</a:t>
            </a:r>
            <a:endParaRPr lang="en-US" altLang="ja-JP" sz="1000" dirty="0" smtClean="0">
              <a:solidFill>
                <a:schemeClr val="tx1"/>
              </a:solidFill>
            </a:endParaRPr>
          </a:p>
          <a:p>
            <a:r>
              <a:rPr lang="ja-JP" altLang="en-US" sz="1000" dirty="0" smtClean="0">
                <a:solidFill>
                  <a:schemeClr val="tx1"/>
                </a:solidFill>
              </a:rPr>
              <a:t>　</a:t>
            </a:r>
            <a:r>
              <a:rPr lang="ja-JP" altLang="en-US" sz="900" dirty="0" smtClean="0">
                <a:solidFill>
                  <a:schemeClr val="tx1"/>
                </a:solidFill>
              </a:rPr>
              <a:t>　</a:t>
            </a:r>
            <a:endParaRPr lang="en-US" altLang="ja-JP" sz="1200" dirty="0" smtClean="0">
              <a:solidFill>
                <a:schemeClr val="tx1"/>
              </a:solidFill>
            </a:endParaRPr>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5605508" cy="369332"/>
          </a:xfrm>
          <a:prstGeom prst="rect">
            <a:avLst/>
          </a:prstGeom>
          <a:noFill/>
        </p:spPr>
        <p:txBody>
          <a:bodyPr wrap="none" rtlCol="0">
            <a:spAutoFit/>
          </a:bodyPr>
          <a:lstStyle/>
          <a:p>
            <a:r>
              <a:rPr lang="ja-JP" altLang="en-US" dirty="0" smtClean="0"/>
              <a:t>商品名：</a:t>
            </a:r>
            <a:r>
              <a:rPr lang="en-US" altLang="ja-JP" dirty="0" err="1" smtClean="0"/>
              <a:t>adcamp</a:t>
            </a:r>
            <a:r>
              <a:rPr lang="en-US" altLang="ja-JP" dirty="0" smtClean="0"/>
              <a:t> </a:t>
            </a:r>
            <a:r>
              <a:rPr lang="ja-JP" altLang="en-US" dirty="0" smtClean="0"/>
              <a:t>キャンペーン アフィリエイト　原稿規定</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13</a:t>
            </a:fld>
            <a:endParaRPr kumimoji="1" lang="ja-JP" altLang="en-US" dirty="0"/>
          </a:p>
        </p:txBody>
      </p:sp>
      <p:sp>
        <p:nvSpPr>
          <p:cNvPr id="13" name="正方形/長方形 12"/>
          <p:cNvSpPr/>
          <p:nvPr/>
        </p:nvSpPr>
        <p:spPr>
          <a:xfrm>
            <a:off x="395536" y="692696"/>
            <a:ext cx="8568952" cy="5544616"/>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rPr>
              <a:t>【</a:t>
            </a:r>
            <a:r>
              <a:rPr lang="ja-JP" altLang="en-US" sz="1400" dirty="0" smtClean="0">
                <a:solidFill>
                  <a:schemeClr val="tx1"/>
                </a:solidFill>
              </a:rPr>
              <a:t>原稿規定</a:t>
            </a:r>
            <a:r>
              <a:rPr lang="en-US" altLang="ja-JP" sz="1400" dirty="0" smtClean="0">
                <a:solidFill>
                  <a:schemeClr val="tx1"/>
                </a:solidFill>
              </a:rPr>
              <a:t>】</a:t>
            </a:r>
          </a:p>
          <a:p>
            <a:r>
              <a:rPr lang="ja-JP" altLang="en-US" sz="1000" dirty="0" smtClean="0">
                <a:solidFill>
                  <a:schemeClr val="tx1"/>
                </a:solidFill>
              </a:rPr>
              <a:t>　バナー（フィーチャーフォン</a:t>
            </a:r>
            <a:r>
              <a:rPr lang="en-US" altLang="ja-JP" sz="1000" dirty="0" smtClean="0">
                <a:solidFill>
                  <a:schemeClr val="tx1"/>
                </a:solidFill>
              </a:rPr>
              <a:t>192x53pix </a:t>
            </a:r>
            <a:r>
              <a:rPr lang="ja-JP" altLang="en-US" sz="1000" dirty="0" smtClean="0">
                <a:solidFill>
                  <a:schemeClr val="tx1"/>
                </a:solidFill>
              </a:rPr>
              <a:t>スマートフォン</a:t>
            </a:r>
            <a:r>
              <a:rPr lang="en-US" altLang="ja-JP" sz="1000" dirty="0" smtClean="0">
                <a:solidFill>
                  <a:schemeClr val="tx1"/>
                </a:solidFill>
              </a:rPr>
              <a:t>320x48pix</a:t>
            </a:r>
            <a:r>
              <a:rPr lang="ja-JP" altLang="en-US" sz="1000" dirty="0" smtClean="0">
                <a:solidFill>
                  <a:schemeClr val="tx1"/>
                </a:solidFill>
              </a:rPr>
              <a:t>）各</a:t>
            </a:r>
            <a:r>
              <a:rPr lang="en-US" altLang="ja-JP" sz="1000" dirty="0" smtClean="0">
                <a:solidFill>
                  <a:schemeClr val="tx1"/>
                </a:solidFill>
              </a:rPr>
              <a:t>1</a:t>
            </a:r>
            <a:r>
              <a:rPr lang="ja-JP" altLang="en-US" sz="1000" dirty="0" smtClean="0">
                <a:solidFill>
                  <a:schemeClr val="tx1"/>
                </a:solidFill>
              </a:rPr>
              <a:t>本以上</a:t>
            </a:r>
            <a:endParaRPr lang="en-US" altLang="ja-JP" sz="1000" dirty="0" smtClean="0">
              <a:solidFill>
                <a:schemeClr val="tx1"/>
              </a:solidFill>
            </a:endParaRPr>
          </a:p>
          <a:p>
            <a:r>
              <a:rPr lang="ja-JP" altLang="en-US" sz="1000" dirty="0" smtClean="0">
                <a:solidFill>
                  <a:schemeClr val="tx1"/>
                </a:solidFill>
              </a:rPr>
              <a:t>　ゲーム紹介用の</a:t>
            </a:r>
            <a:r>
              <a:rPr lang="en-US" altLang="ja-JP" sz="1000" dirty="0" smtClean="0">
                <a:solidFill>
                  <a:schemeClr val="tx1"/>
                </a:solidFill>
              </a:rPr>
              <a:t>60x60pix</a:t>
            </a:r>
            <a:r>
              <a:rPr lang="ja-JP" altLang="en-US" sz="1000" dirty="0" smtClean="0">
                <a:solidFill>
                  <a:schemeClr val="tx1"/>
                </a:solidFill>
              </a:rPr>
              <a:t>の画像（</a:t>
            </a:r>
            <a:r>
              <a:rPr lang="en-US" altLang="ja-JP" sz="1000" dirty="0" err="1" smtClean="0">
                <a:solidFill>
                  <a:schemeClr val="tx1"/>
                </a:solidFill>
              </a:rPr>
              <a:t>Gree,mobage</a:t>
            </a:r>
            <a:r>
              <a:rPr lang="ja-JP" altLang="en-US" sz="1000" dirty="0" smtClean="0">
                <a:solidFill>
                  <a:schemeClr val="tx1"/>
                </a:solidFill>
              </a:rPr>
              <a:t>の一覧で使用されているもの）</a:t>
            </a:r>
            <a:endParaRPr lang="en-US" altLang="ja-JP" sz="1000" dirty="0" smtClean="0">
              <a:solidFill>
                <a:schemeClr val="tx1"/>
              </a:solidFill>
            </a:endParaRPr>
          </a:p>
          <a:p>
            <a:r>
              <a:rPr lang="ja-JP" altLang="en-US" sz="1000" dirty="0" smtClean="0">
                <a:solidFill>
                  <a:schemeClr val="tx1"/>
                </a:solidFill>
              </a:rPr>
              <a:t>　ゲームの紹介文（全角</a:t>
            </a:r>
            <a:r>
              <a:rPr lang="en-US" altLang="ja-JP" sz="1000" dirty="0" smtClean="0">
                <a:solidFill>
                  <a:schemeClr val="tx1"/>
                </a:solidFill>
              </a:rPr>
              <a:t>20</a:t>
            </a:r>
            <a:r>
              <a:rPr lang="ja-JP" altLang="en-US" sz="1000" dirty="0" smtClean="0">
                <a:solidFill>
                  <a:schemeClr val="tx1"/>
                </a:solidFill>
              </a:rPr>
              <a:t>文字）</a:t>
            </a:r>
            <a:endParaRPr lang="en-US" altLang="ja-JP" sz="1000" dirty="0" smtClean="0">
              <a:solidFill>
                <a:schemeClr val="tx1"/>
              </a:solidFill>
            </a:endParaRPr>
          </a:p>
          <a:p>
            <a:r>
              <a:rPr lang="ja-JP" altLang="en-US" sz="1000" dirty="0" smtClean="0">
                <a:solidFill>
                  <a:schemeClr val="tx1"/>
                </a:solidFill>
              </a:rPr>
              <a:t>　ゲームタイトルの画像（トップページ等で使用する大きな画像幅</a:t>
            </a:r>
            <a:r>
              <a:rPr lang="en-US" altLang="ja-JP" sz="1000" dirty="0" smtClean="0">
                <a:solidFill>
                  <a:schemeClr val="tx1"/>
                </a:solidFill>
              </a:rPr>
              <a:t>200pix</a:t>
            </a:r>
            <a:r>
              <a:rPr lang="ja-JP" altLang="en-US" sz="1000" dirty="0" smtClean="0">
                <a:solidFill>
                  <a:schemeClr val="tx1"/>
                </a:solidFill>
              </a:rPr>
              <a:t>以上と、ヘッダー等に使用する小さな画像の２パターンをご用意ください。）</a:t>
            </a:r>
            <a:endParaRPr lang="en-US" altLang="ja-JP" sz="1000" dirty="0" smtClean="0">
              <a:solidFill>
                <a:schemeClr val="tx1"/>
              </a:solidFill>
            </a:endParaRPr>
          </a:p>
          <a:p>
            <a:r>
              <a:rPr lang="ja-JP" altLang="en-US" sz="1000" dirty="0" smtClean="0">
                <a:solidFill>
                  <a:schemeClr val="tx1"/>
                </a:solidFill>
              </a:rPr>
              <a:t>　ユーザーに付与するアイテムの画像（</a:t>
            </a:r>
            <a:r>
              <a:rPr lang="en-US" altLang="ja-JP" sz="1000" dirty="0" smtClean="0">
                <a:solidFill>
                  <a:schemeClr val="tx1"/>
                </a:solidFill>
              </a:rPr>
              <a:t>200x200pix</a:t>
            </a:r>
            <a:r>
              <a:rPr lang="ja-JP" altLang="en-US" sz="1000" dirty="0" smtClean="0">
                <a:solidFill>
                  <a:schemeClr val="tx1"/>
                </a:solidFill>
              </a:rPr>
              <a:t>以上）</a:t>
            </a:r>
            <a:endParaRPr lang="en-US" altLang="ja-JP" sz="1000" dirty="0" smtClean="0">
              <a:solidFill>
                <a:schemeClr val="tx1"/>
              </a:solidFill>
            </a:endParaRPr>
          </a:p>
          <a:p>
            <a:r>
              <a:rPr lang="ja-JP" altLang="en-US" sz="1000" dirty="0" smtClean="0">
                <a:solidFill>
                  <a:schemeClr val="tx1"/>
                </a:solidFill>
              </a:rPr>
              <a:t>　訴求ポイント等のフリーテキスト（フリーテキストで紹介したいポイント等を</a:t>
            </a:r>
            <a:r>
              <a:rPr lang="en-US" altLang="ja-JP" sz="1000" dirty="0" smtClean="0">
                <a:solidFill>
                  <a:schemeClr val="tx1"/>
                </a:solidFill>
              </a:rPr>
              <a:t>200</a:t>
            </a:r>
            <a:r>
              <a:rPr lang="ja-JP" altLang="en-US" sz="1000" dirty="0" smtClean="0">
                <a:solidFill>
                  <a:schemeClr val="tx1"/>
                </a:solidFill>
              </a:rPr>
              <a:t>文字以内でおしらせください。）</a:t>
            </a:r>
            <a:endParaRPr lang="en-US" altLang="ja-JP" sz="1000" dirty="0" smtClean="0">
              <a:solidFill>
                <a:schemeClr val="tx1"/>
              </a:solidFill>
            </a:endParaRPr>
          </a:p>
          <a:p>
            <a:endParaRPr lang="en-US" altLang="ja-JP" sz="500" dirty="0" smtClean="0">
              <a:solidFill>
                <a:schemeClr val="tx1"/>
              </a:solidFill>
            </a:endParaRPr>
          </a:p>
          <a:p>
            <a:endParaRPr lang="en-US" altLang="ja-JP" sz="1400" dirty="0">
              <a:solidFill>
                <a:schemeClr val="tx1"/>
              </a:solidFill>
            </a:endParaRPr>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extLst>
      <p:ext uri="{BB962C8B-B14F-4D97-AF65-F5344CB8AC3E}">
        <p14:creationId xmlns:p14="http://schemas.microsoft.com/office/powerpoint/2010/main" val="34845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5605508" cy="369332"/>
          </a:xfrm>
          <a:prstGeom prst="rect">
            <a:avLst/>
          </a:prstGeom>
          <a:noFill/>
        </p:spPr>
        <p:txBody>
          <a:bodyPr wrap="none" rtlCol="0">
            <a:spAutoFit/>
          </a:bodyPr>
          <a:lstStyle/>
          <a:p>
            <a:r>
              <a:rPr lang="ja-JP" altLang="en-US" dirty="0" smtClean="0"/>
              <a:t>商品名：</a:t>
            </a:r>
            <a:r>
              <a:rPr lang="en-US" altLang="ja-JP" dirty="0" err="1" smtClean="0"/>
              <a:t>adcamp</a:t>
            </a:r>
            <a:r>
              <a:rPr lang="en-US" altLang="ja-JP" dirty="0" smtClean="0"/>
              <a:t> </a:t>
            </a:r>
            <a:r>
              <a:rPr lang="ja-JP" altLang="en-US" dirty="0" smtClean="0"/>
              <a:t>キャンペーン アフィリエイト　原稿規定</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14</a:t>
            </a:fld>
            <a:endParaRPr kumimoji="1" lang="ja-JP" altLang="en-US" dirty="0"/>
          </a:p>
        </p:txBody>
      </p:sp>
      <p:sp>
        <p:nvSpPr>
          <p:cNvPr id="13" name="正方形/長方形 12"/>
          <p:cNvSpPr/>
          <p:nvPr/>
        </p:nvSpPr>
        <p:spPr>
          <a:xfrm>
            <a:off x="395536" y="692696"/>
            <a:ext cx="8568952" cy="5544616"/>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rPr>
              <a:t>【</a:t>
            </a:r>
            <a:r>
              <a:rPr lang="ja-JP" altLang="en-US" sz="1400" dirty="0" smtClean="0">
                <a:solidFill>
                  <a:schemeClr val="tx1"/>
                </a:solidFill>
              </a:rPr>
              <a:t>ステップメール原稿規定　（任意）　テキストメールの場合</a:t>
            </a:r>
            <a:r>
              <a:rPr lang="en-US" altLang="ja-JP" sz="1400" dirty="0" smtClean="0">
                <a:solidFill>
                  <a:schemeClr val="tx1"/>
                </a:solidFill>
              </a:rPr>
              <a:t>】</a:t>
            </a:r>
          </a:p>
          <a:p>
            <a:r>
              <a:rPr lang="ja-JP" altLang="en-US" sz="1000" dirty="0" smtClean="0">
                <a:solidFill>
                  <a:schemeClr val="tx1"/>
                </a:solidFill>
              </a:rPr>
              <a:t>　ステップメールの機能を使用される場合のみご入稿ください。</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登録</a:t>
            </a:r>
            <a:r>
              <a:rPr lang="ja-JP" altLang="en-US" sz="1000" dirty="0">
                <a:solidFill>
                  <a:schemeClr val="tx1"/>
                </a:solidFill>
              </a:rPr>
              <a:t>直後、</a:t>
            </a:r>
            <a:r>
              <a:rPr lang="en-US" altLang="ja-JP" sz="1000" dirty="0">
                <a:solidFill>
                  <a:schemeClr val="tx1"/>
                </a:solidFill>
              </a:rPr>
              <a:t>1</a:t>
            </a:r>
            <a:r>
              <a:rPr lang="ja-JP" altLang="en-US" sz="1000" dirty="0">
                <a:solidFill>
                  <a:schemeClr val="tx1"/>
                </a:solidFill>
              </a:rPr>
              <a:t>日後、</a:t>
            </a:r>
            <a:r>
              <a:rPr lang="en-US" altLang="ja-JP" sz="1000" dirty="0">
                <a:solidFill>
                  <a:schemeClr val="tx1"/>
                </a:solidFill>
              </a:rPr>
              <a:t>2</a:t>
            </a:r>
            <a:r>
              <a:rPr lang="ja-JP" altLang="en-US" sz="1000" dirty="0">
                <a:solidFill>
                  <a:schemeClr val="tx1"/>
                </a:solidFill>
              </a:rPr>
              <a:t>日後、</a:t>
            </a:r>
            <a:r>
              <a:rPr lang="en-US" altLang="ja-JP" sz="1000" dirty="0">
                <a:solidFill>
                  <a:schemeClr val="tx1"/>
                </a:solidFill>
              </a:rPr>
              <a:t>3</a:t>
            </a:r>
            <a:r>
              <a:rPr lang="en-US" altLang="en-US" sz="1000" dirty="0">
                <a:solidFill>
                  <a:schemeClr val="tx1"/>
                </a:solidFill>
              </a:rPr>
              <a:t>日後、4</a:t>
            </a:r>
            <a:r>
              <a:rPr lang="ja-JP" altLang="en-US" sz="1000" dirty="0">
                <a:solidFill>
                  <a:schemeClr val="tx1"/>
                </a:solidFill>
              </a:rPr>
              <a:t>日後、</a:t>
            </a:r>
            <a:r>
              <a:rPr lang="en-US" altLang="ja-JP" sz="1000" dirty="0">
                <a:solidFill>
                  <a:schemeClr val="tx1"/>
                </a:solidFill>
              </a:rPr>
              <a:t>5</a:t>
            </a:r>
            <a:r>
              <a:rPr lang="ja-JP" altLang="en-US" sz="1000" dirty="0">
                <a:solidFill>
                  <a:schemeClr val="tx1"/>
                </a:solidFill>
              </a:rPr>
              <a:t>日後、</a:t>
            </a:r>
            <a:r>
              <a:rPr lang="en-US" altLang="ja-JP" sz="1000" dirty="0">
                <a:solidFill>
                  <a:schemeClr val="tx1"/>
                </a:solidFill>
              </a:rPr>
              <a:t>6</a:t>
            </a:r>
            <a:r>
              <a:rPr lang="ja-JP" altLang="en-US" sz="1000" dirty="0">
                <a:solidFill>
                  <a:schemeClr val="tx1"/>
                </a:solidFill>
              </a:rPr>
              <a:t>日後、</a:t>
            </a:r>
            <a:r>
              <a:rPr lang="en-US" altLang="ja-JP" sz="1000" dirty="0">
                <a:solidFill>
                  <a:schemeClr val="tx1"/>
                </a:solidFill>
              </a:rPr>
              <a:t>7</a:t>
            </a:r>
            <a:r>
              <a:rPr lang="ja-JP" altLang="en-US" sz="1000" dirty="0">
                <a:solidFill>
                  <a:schemeClr val="tx1"/>
                </a:solidFill>
              </a:rPr>
              <a:t>日後、</a:t>
            </a:r>
            <a:r>
              <a:rPr lang="en-US" altLang="ja-JP" sz="1000" dirty="0">
                <a:solidFill>
                  <a:schemeClr val="tx1"/>
                </a:solidFill>
              </a:rPr>
              <a:t>14</a:t>
            </a:r>
            <a:r>
              <a:rPr lang="ja-JP" altLang="en-US" sz="1000" dirty="0">
                <a:solidFill>
                  <a:schemeClr val="tx1"/>
                </a:solidFill>
              </a:rPr>
              <a:t>日後、</a:t>
            </a:r>
            <a:r>
              <a:rPr lang="en-US" altLang="ja-JP" sz="1000" dirty="0">
                <a:solidFill>
                  <a:schemeClr val="tx1"/>
                </a:solidFill>
              </a:rPr>
              <a:t>30</a:t>
            </a:r>
            <a:r>
              <a:rPr lang="ja-JP" altLang="en-US" sz="1000" dirty="0">
                <a:solidFill>
                  <a:schemeClr val="tx1"/>
                </a:solidFill>
              </a:rPr>
              <a:t>日後の最大で計</a:t>
            </a:r>
            <a:r>
              <a:rPr lang="en-US" altLang="ja-JP" sz="1000" dirty="0">
                <a:solidFill>
                  <a:schemeClr val="tx1"/>
                </a:solidFill>
              </a:rPr>
              <a:t>10</a:t>
            </a:r>
            <a:r>
              <a:rPr lang="ja-JP" altLang="en-US" sz="1000" dirty="0">
                <a:solidFill>
                  <a:schemeClr val="tx1"/>
                </a:solidFill>
              </a:rPr>
              <a:t>回まで送信することが可能です。</a:t>
            </a:r>
            <a:r>
              <a:rPr lang="ja-JP" altLang="en-US" sz="1000" dirty="0" smtClean="0">
                <a:solidFill>
                  <a:schemeClr val="tx1"/>
                </a:solidFill>
              </a:rPr>
              <a:t>　</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それぞれのメールについて</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＜＜本文＞＞</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全角</a:t>
            </a:r>
            <a:r>
              <a:rPr lang="en-US" altLang="ja-JP" sz="1000" dirty="0" smtClean="0">
                <a:solidFill>
                  <a:schemeClr val="tx1"/>
                </a:solidFill>
              </a:rPr>
              <a:t>200</a:t>
            </a:r>
            <a:r>
              <a:rPr lang="ja-JP" altLang="en-US" sz="1000" dirty="0" smtClean="0">
                <a:solidFill>
                  <a:schemeClr val="tx1"/>
                </a:solidFill>
              </a:rPr>
              <a:t>文字以内（改行指定可能。絵文字、機種依存文字は</a:t>
            </a:r>
            <a:r>
              <a:rPr lang="en-US" altLang="ja-JP" sz="1000" dirty="0" smtClean="0">
                <a:solidFill>
                  <a:schemeClr val="tx1"/>
                </a:solidFill>
              </a:rPr>
              <a:t>NG</a:t>
            </a:r>
            <a:r>
              <a:rPr lang="ja-JP" altLang="en-US" sz="1000" dirty="0" smtClean="0">
                <a:solidFill>
                  <a:schemeClr val="tx1"/>
                </a:solidFill>
              </a:rPr>
              <a:t>となります）</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＜＜配信時刻＞＞</a:t>
            </a:r>
            <a:endParaRPr lang="en-US" altLang="ja-JP" sz="1000" dirty="0" smtClean="0">
              <a:solidFill>
                <a:schemeClr val="tx1"/>
              </a:solidFill>
            </a:endParaRPr>
          </a:p>
          <a:p>
            <a:r>
              <a:rPr lang="ja-JP" altLang="ja-JP" sz="1000" dirty="0">
                <a:solidFill>
                  <a:schemeClr val="tx1"/>
                </a:solidFill>
              </a:rPr>
              <a:t>　</a:t>
            </a:r>
            <a:r>
              <a:rPr lang="en-US" altLang="ja-JP" sz="1000" dirty="0" smtClean="0">
                <a:solidFill>
                  <a:schemeClr val="tx1"/>
                </a:solidFill>
              </a:rPr>
              <a:t>8</a:t>
            </a:r>
            <a:r>
              <a:rPr lang="ja-JP" altLang="en-US" sz="1000" dirty="0" smtClean="0">
                <a:solidFill>
                  <a:schemeClr val="tx1"/>
                </a:solidFill>
              </a:rPr>
              <a:t>時</a:t>
            </a:r>
            <a:r>
              <a:rPr lang="en-US" altLang="ja-JP" sz="1000" dirty="0" smtClean="0">
                <a:solidFill>
                  <a:schemeClr val="tx1"/>
                </a:solidFill>
              </a:rPr>
              <a:t>〜20</a:t>
            </a:r>
            <a:r>
              <a:rPr lang="ja-JP" altLang="en-US" sz="1000" dirty="0" smtClean="0">
                <a:solidFill>
                  <a:schemeClr val="tx1"/>
                </a:solidFill>
              </a:rPr>
              <a:t>時の間で指定してください。</a:t>
            </a:r>
            <a:r>
              <a:rPr lang="en-US" altLang="ja-JP" sz="1000" dirty="0" smtClean="0">
                <a:solidFill>
                  <a:schemeClr val="tx1"/>
                </a:solidFill>
              </a:rPr>
              <a:t>(</a:t>
            </a:r>
            <a:r>
              <a:rPr lang="ja-JP" altLang="en-US" sz="1000" dirty="0" smtClean="0">
                <a:solidFill>
                  <a:schemeClr val="tx1"/>
                </a:solidFill>
              </a:rPr>
              <a:t>分単位の指定はできません）</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a:t>
            </a:r>
            <a:r>
              <a:rPr lang="en-US" altLang="ja-JP" sz="1000" dirty="0" smtClean="0">
                <a:solidFill>
                  <a:schemeClr val="tx1"/>
                </a:solidFill>
              </a:rPr>
              <a:t>URL </a:t>
            </a:r>
            <a:r>
              <a:rPr lang="ja-JP" altLang="en-US" sz="1000" dirty="0" smtClean="0">
                <a:solidFill>
                  <a:schemeClr val="tx1"/>
                </a:solidFill>
              </a:rPr>
              <a:t>＞＞</a:t>
            </a:r>
            <a:endParaRPr lang="en-US" altLang="ja-JP" sz="1000" dirty="0" smtClean="0">
              <a:solidFill>
                <a:schemeClr val="tx1"/>
              </a:solidFill>
            </a:endParaRPr>
          </a:p>
          <a:p>
            <a:r>
              <a:rPr lang="ja-JP" altLang="en-US" sz="1000" dirty="0" smtClean="0">
                <a:solidFill>
                  <a:schemeClr val="tx1"/>
                </a:solidFill>
              </a:rPr>
              <a:t>各プラットフォームのガジェットサーバー経由の</a:t>
            </a:r>
            <a:r>
              <a:rPr lang="en-US" altLang="ja-JP" sz="1000" dirty="0" smtClean="0">
                <a:solidFill>
                  <a:schemeClr val="tx1"/>
                </a:solidFill>
              </a:rPr>
              <a:t>URL</a:t>
            </a:r>
            <a:r>
              <a:rPr lang="ja-JP" altLang="en-US" sz="1000" dirty="0" smtClean="0">
                <a:solidFill>
                  <a:schemeClr val="tx1"/>
                </a:solidFill>
              </a:rPr>
              <a:t>で指定してください。（申込ゲーム以外の</a:t>
            </a:r>
            <a:r>
              <a:rPr lang="en-US" altLang="ja-JP" sz="1000" dirty="0" smtClean="0">
                <a:solidFill>
                  <a:schemeClr val="tx1"/>
                </a:solidFill>
              </a:rPr>
              <a:t>URL</a:t>
            </a:r>
            <a:r>
              <a:rPr lang="ja-JP" altLang="en-US" sz="1000" dirty="0" smtClean="0">
                <a:solidFill>
                  <a:schemeClr val="tx1"/>
                </a:solidFill>
              </a:rPr>
              <a:t>は入稿いただけません）</a:t>
            </a:r>
            <a:endParaRPr lang="en-US" altLang="ja-JP" sz="1000" dirty="0" smtClean="0">
              <a:solidFill>
                <a:schemeClr val="tx1"/>
              </a:solidFill>
            </a:endParaRPr>
          </a:p>
          <a:p>
            <a:r>
              <a:rPr lang="ja-JP" altLang="en-US" sz="1000" dirty="0" smtClean="0">
                <a:solidFill>
                  <a:schemeClr val="tx1"/>
                </a:solidFill>
              </a:rPr>
              <a:t>各メール毎に１</a:t>
            </a:r>
            <a:r>
              <a:rPr lang="en-US" altLang="ja-JP" sz="1000" dirty="0" smtClean="0">
                <a:solidFill>
                  <a:schemeClr val="tx1"/>
                </a:solidFill>
              </a:rPr>
              <a:t>URL</a:t>
            </a:r>
            <a:r>
              <a:rPr lang="ja-JP" altLang="en-US" sz="1000" dirty="0" smtClean="0">
                <a:solidFill>
                  <a:schemeClr val="tx1"/>
                </a:solidFill>
              </a:rPr>
              <a:t>ご入稿いただけます。</a:t>
            </a:r>
            <a:endParaRPr lang="en-US" altLang="ja-JP" sz="1000" dirty="0" smtClean="0">
              <a:solidFill>
                <a:schemeClr val="tx1"/>
              </a:solidFill>
            </a:endParaRPr>
          </a:p>
          <a:p>
            <a:endParaRPr lang="en-US" altLang="ja-JP" sz="1200" dirty="0" smtClean="0">
              <a:solidFill>
                <a:schemeClr val="tx1"/>
              </a:solidFill>
            </a:endParaRPr>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extLst>
      <p:ext uri="{BB962C8B-B14F-4D97-AF65-F5344CB8AC3E}">
        <p14:creationId xmlns:p14="http://schemas.microsoft.com/office/powerpoint/2010/main" val="1817102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5605508" cy="369332"/>
          </a:xfrm>
          <a:prstGeom prst="rect">
            <a:avLst/>
          </a:prstGeom>
          <a:noFill/>
        </p:spPr>
        <p:txBody>
          <a:bodyPr wrap="none" rtlCol="0">
            <a:spAutoFit/>
          </a:bodyPr>
          <a:lstStyle/>
          <a:p>
            <a:r>
              <a:rPr lang="ja-JP" altLang="en-US" dirty="0" smtClean="0"/>
              <a:t>商品名：</a:t>
            </a:r>
            <a:r>
              <a:rPr lang="en-US" altLang="ja-JP" dirty="0" err="1" smtClean="0"/>
              <a:t>adcamp</a:t>
            </a:r>
            <a:r>
              <a:rPr lang="en-US" altLang="ja-JP" dirty="0" smtClean="0"/>
              <a:t> </a:t>
            </a:r>
            <a:r>
              <a:rPr lang="ja-JP" altLang="en-US" dirty="0" smtClean="0"/>
              <a:t>キャンペーン アフィリエイト　原稿規定</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15</a:t>
            </a:fld>
            <a:endParaRPr kumimoji="1" lang="ja-JP" altLang="en-US" dirty="0"/>
          </a:p>
        </p:txBody>
      </p:sp>
      <p:sp>
        <p:nvSpPr>
          <p:cNvPr id="13" name="正方形/長方形 12"/>
          <p:cNvSpPr/>
          <p:nvPr/>
        </p:nvSpPr>
        <p:spPr>
          <a:xfrm>
            <a:off x="395536" y="692696"/>
            <a:ext cx="8568952" cy="5544616"/>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rPr>
              <a:t>【</a:t>
            </a:r>
            <a:r>
              <a:rPr lang="ja-JP" altLang="en-US" sz="1400" dirty="0" smtClean="0">
                <a:solidFill>
                  <a:schemeClr val="tx1"/>
                </a:solidFill>
              </a:rPr>
              <a:t>ステップメール原稿規定　（任意）　　デコメールの場合</a:t>
            </a:r>
            <a:r>
              <a:rPr lang="en-US" altLang="ja-JP" sz="1400" dirty="0" smtClean="0">
                <a:solidFill>
                  <a:schemeClr val="tx1"/>
                </a:solidFill>
              </a:rPr>
              <a:t>】</a:t>
            </a:r>
          </a:p>
          <a:p>
            <a:r>
              <a:rPr lang="ja-JP" altLang="en-US" sz="1000" dirty="0" smtClean="0">
                <a:solidFill>
                  <a:schemeClr val="tx1"/>
                </a:solidFill>
              </a:rPr>
              <a:t>　ステップメールの機能を使用される場合のみご入稿ください。</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登録</a:t>
            </a:r>
            <a:r>
              <a:rPr lang="ja-JP" altLang="en-US" sz="1000" dirty="0">
                <a:solidFill>
                  <a:schemeClr val="tx1"/>
                </a:solidFill>
              </a:rPr>
              <a:t>直後、</a:t>
            </a:r>
            <a:r>
              <a:rPr lang="en-US" altLang="ja-JP" sz="1000" dirty="0">
                <a:solidFill>
                  <a:schemeClr val="tx1"/>
                </a:solidFill>
              </a:rPr>
              <a:t>1</a:t>
            </a:r>
            <a:r>
              <a:rPr lang="ja-JP" altLang="en-US" sz="1000" dirty="0">
                <a:solidFill>
                  <a:schemeClr val="tx1"/>
                </a:solidFill>
              </a:rPr>
              <a:t>日後、</a:t>
            </a:r>
            <a:r>
              <a:rPr lang="en-US" altLang="ja-JP" sz="1000" dirty="0">
                <a:solidFill>
                  <a:schemeClr val="tx1"/>
                </a:solidFill>
              </a:rPr>
              <a:t>2</a:t>
            </a:r>
            <a:r>
              <a:rPr lang="ja-JP" altLang="en-US" sz="1000" dirty="0">
                <a:solidFill>
                  <a:schemeClr val="tx1"/>
                </a:solidFill>
              </a:rPr>
              <a:t>日後、</a:t>
            </a:r>
            <a:r>
              <a:rPr lang="en-US" altLang="ja-JP" sz="1000" dirty="0">
                <a:solidFill>
                  <a:schemeClr val="tx1"/>
                </a:solidFill>
              </a:rPr>
              <a:t>3</a:t>
            </a:r>
            <a:r>
              <a:rPr lang="en-US" altLang="en-US" sz="1000" dirty="0">
                <a:solidFill>
                  <a:schemeClr val="tx1"/>
                </a:solidFill>
              </a:rPr>
              <a:t>日後、4</a:t>
            </a:r>
            <a:r>
              <a:rPr lang="ja-JP" altLang="en-US" sz="1000" dirty="0">
                <a:solidFill>
                  <a:schemeClr val="tx1"/>
                </a:solidFill>
              </a:rPr>
              <a:t>日後、</a:t>
            </a:r>
            <a:r>
              <a:rPr lang="en-US" altLang="ja-JP" sz="1000" dirty="0">
                <a:solidFill>
                  <a:schemeClr val="tx1"/>
                </a:solidFill>
              </a:rPr>
              <a:t>5</a:t>
            </a:r>
            <a:r>
              <a:rPr lang="ja-JP" altLang="en-US" sz="1000" dirty="0">
                <a:solidFill>
                  <a:schemeClr val="tx1"/>
                </a:solidFill>
              </a:rPr>
              <a:t>日後、</a:t>
            </a:r>
            <a:r>
              <a:rPr lang="en-US" altLang="ja-JP" sz="1000" dirty="0">
                <a:solidFill>
                  <a:schemeClr val="tx1"/>
                </a:solidFill>
              </a:rPr>
              <a:t>6</a:t>
            </a:r>
            <a:r>
              <a:rPr lang="ja-JP" altLang="en-US" sz="1000" dirty="0">
                <a:solidFill>
                  <a:schemeClr val="tx1"/>
                </a:solidFill>
              </a:rPr>
              <a:t>日後、</a:t>
            </a:r>
            <a:r>
              <a:rPr lang="en-US" altLang="ja-JP" sz="1000" dirty="0">
                <a:solidFill>
                  <a:schemeClr val="tx1"/>
                </a:solidFill>
              </a:rPr>
              <a:t>7</a:t>
            </a:r>
            <a:r>
              <a:rPr lang="ja-JP" altLang="en-US" sz="1000" dirty="0">
                <a:solidFill>
                  <a:schemeClr val="tx1"/>
                </a:solidFill>
              </a:rPr>
              <a:t>日後、</a:t>
            </a:r>
            <a:r>
              <a:rPr lang="en-US" altLang="ja-JP" sz="1000" dirty="0">
                <a:solidFill>
                  <a:schemeClr val="tx1"/>
                </a:solidFill>
              </a:rPr>
              <a:t>14</a:t>
            </a:r>
            <a:r>
              <a:rPr lang="ja-JP" altLang="en-US" sz="1000" dirty="0">
                <a:solidFill>
                  <a:schemeClr val="tx1"/>
                </a:solidFill>
              </a:rPr>
              <a:t>日後、</a:t>
            </a:r>
            <a:r>
              <a:rPr lang="en-US" altLang="ja-JP" sz="1000" dirty="0">
                <a:solidFill>
                  <a:schemeClr val="tx1"/>
                </a:solidFill>
              </a:rPr>
              <a:t>30</a:t>
            </a:r>
            <a:r>
              <a:rPr lang="ja-JP" altLang="en-US" sz="1000" dirty="0">
                <a:solidFill>
                  <a:schemeClr val="tx1"/>
                </a:solidFill>
              </a:rPr>
              <a:t>日後の最大で計</a:t>
            </a:r>
            <a:r>
              <a:rPr lang="en-US" altLang="ja-JP" sz="1000" dirty="0">
                <a:solidFill>
                  <a:schemeClr val="tx1"/>
                </a:solidFill>
              </a:rPr>
              <a:t>10</a:t>
            </a:r>
            <a:r>
              <a:rPr lang="ja-JP" altLang="en-US" sz="1000" dirty="0">
                <a:solidFill>
                  <a:schemeClr val="tx1"/>
                </a:solidFill>
              </a:rPr>
              <a:t>回まで送信することが可能です。</a:t>
            </a:r>
            <a:r>
              <a:rPr lang="ja-JP" altLang="en-US" sz="1000" dirty="0" smtClean="0">
                <a:solidFill>
                  <a:schemeClr val="tx1"/>
                </a:solidFill>
              </a:rPr>
              <a:t>　</a:t>
            </a:r>
            <a:endParaRPr lang="en-US" altLang="ja-JP" sz="1000" dirty="0" smtClean="0">
              <a:solidFill>
                <a:schemeClr val="tx1"/>
              </a:solidFill>
            </a:endParaRPr>
          </a:p>
          <a:p>
            <a:r>
              <a:rPr lang="ja-JP" altLang="ja-JP" sz="1000" dirty="0">
                <a:solidFill>
                  <a:schemeClr val="tx1"/>
                </a:solidFill>
              </a:rPr>
              <a:t>　</a:t>
            </a:r>
            <a:r>
              <a:rPr lang="ja-JP" altLang="en-US" sz="1000" dirty="0" smtClean="0">
                <a:solidFill>
                  <a:schemeClr val="tx1"/>
                </a:solidFill>
              </a:rPr>
              <a:t>それぞれのメールについて</a:t>
            </a:r>
            <a:endParaRPr lang="en-US" altLang="ja-JP" sz="1000" dirty="0" smtClean="0">
              <a:solidFill>
                <a:schemeClr val="tx1"/>
              </a:solidFill>
            </a:endParaRPr>
          </a:p>
          <a:p>
            <a:endParaRPr lang="en-US" altLang="ja-JP" sz="1000" dirty="0" smtClean="0">
              <a:solidFill>
                <a:schemeClr val="tx1"/>
              </a:solidFill>
            </a:endParaRPr>
          </a:p>
          <a:p>
            <a:endParaRPr lang="en-US" altLang="ja-JP" sz="1200" dirty="0" smtClean="0">
              <a:solidFill>
                <a:schemeClr val="tx1"/>
              </a:solidFill>
            </a:endParaRPr>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
        <p:nvSpPr>
          <p:cNvPr id="2" name="テキスト ボックス 1"/>
          <p:cNvSpPr txBox="1"/>
          <p:nvPr/>
        </p:nvSpPr>
        <p:spPr>
          <a:xfrm>
            <a:off x="594369" y="1577692"/>
            <a:ext cx="3617591" cy="3939540"/>
          </a:xfrm>
          <a:prstGeom prst="rect">
            <a:avLst/>
          </a:prstGeom>
          <a:noFill/>
        </p:spPr>
        <p:txBody>
          <a:bodyPr wrap="square" rtlCol="0">
            <a:spAutoFit/>
          </a:bodyPr>
          <a:lstStyle/>
          <a:p>
            <a:r>
              <a:rPr lang="ja-JP" altLang="en-US" sz="1000" dirty="0"/>
              <a:t>＜＜使用可能タグ エレメント＞＞</a:t>
            </a:r>
          </a:p>
          <a:p>
            <a:r>
              <a:rPr lang="en-US" altLang="ja-JP" sz="1000" dirty="0"/>
              <a:t>&lt;body&gt;</a:t>
            </a:r>
          </a:p>
          <a:p>
            <a:r>
              <a:rPr lang="ja-JP" altLang="en-US" sz="1000" dirty="0"/>
              <a:t>　</a:t>
            </a:r>
            <a:r>
              <a:rPr lang="en-US" altLang="ja-JP" sz="1050" dirty="0" err="1"/>
              <a:t>bgcolor</a:t>
            </a:r>
            <a:r>
              <a:rPr lang="en-US" altLang="ja-JP" sz="1000" dirty="0"/>
              <a:t> 16</a:t>
            </a:r>
            <a:r>
              <a:rPr lang="ja-JP" altLang="en-US" sz="1000" dirty="0"/>
              <a:t>進数カラーコード</a:t>
            </a:r>
          </a:p>
          <a:p>
            <a:r>
              <a:rPr lang="en-US" altLang="ja-JP" sz="1000" dirty="0"/>
              <a:t>&lt;font&gt;</a:t>
            </a:r>
          </a:p>
          <a:p>
            <a:r>
              <a:rPr lang="ja-JP" altLang="en-US" sz="1000" dirty="0"/>
              <a:t>　</a:t>
            </a:r>
            <a:r>
              <a:rPr lang="en-US" altLang="ja-JP" sz="1000" dirty="0"/>
              <a:t>color</a:t>
            </a:r>
            <a:r>
              <a:rPr lang="ja-JP" altLang="en-US" sz="1000" dirty="0"/>
              <a:t>　</a:t>
            </a:r>
            <a:r>
              <a:rPr lang="en-US" altLang="ja-JP" sz="1000" dirty="0"/>
              <a:t>16</a:t>
            </a:r>
            <a:r>
              <a:rPr lang="ja-JP" altLang="en-US" sz="1000" dirty="0"/>
              <a:t>進数カラーコード</a:t>
            </a:r>
          </a:p>
          <a:p>
            <a:r>
              <a:rPr lang="ja-JP" altLang="en-US" sz="1000" dirty="0"/>
              <a:t>　</a:t>
            </a:r>
            <a:r>
              <a:rPr lang="en-US" altLang="ja-JP" sz="1000" dirty="0"/>
              <a:t>size</a:t>
            </a:r>
            <a:r>
              <a:rPr lang="ja-JP" altLang="en-US" sz="1000" dirty="0"/>
              <a:t>　 </a:t>
            </a:r>
            <a:r>
              <a:rPr lang="en-US" altLang="ja-JP" sz="1000" dirty="0"/>
              <a:t>1〜7</a:t>
            </a:r>
            <a:r>
              <a:rPr lang="ja-JP" altLang="en-US" sz="1000" dirty="0"/>
              <a:t>の半角数字</a:t>
            </a:r>
          </a:p>
          <a:p>
            <a:r>
              <a:rPr lang="en-US" altLang="ja-JP" sz="1000" dirty="0"/>
              <a:t>&lt;</a:t>
            </a:r>
            <a:r>
              <a:rPr lang="en-US" altLang="ja-JP" sz="1000" dirty="0" err="1"/>
              <a:t>hr</a:t>
            </a:r>
            <a:r>
              <a:rPr lang="en-US" altLang="ja-JP" sz="1000" dirty="0"/>
              <a:t>&gt;</a:t>
            </a:r>
          </a:p>
          <a:p>
            <a:r>
              <a:rPr lang="ja-JP" altLang="en-US" sz="1000" dirty="0"/>
              <a:t>　</a:t>
            </a:r>
            <a:r>
              <a:rPr lang="en-US" altLang="ja-JP" sz="1000" dirty="0"/>
              <a:t>color</a:t>
            </a:r>
            <a:r>
              <a:rPr lang="ja-JP" altLang="en-US" sz="1000" dirty="0"/>
              <a:t>　</a:t>
            </a:r>
            <a:r>
              <a:rPr lang="en-US" altLang="ja-JP" sz="1000" dirty="0"/>
              <a:t>16</a:t>
            </a:r>
            <a:r>
              <a:rPr lang="ja-JP" altLang="en-US" sz="1000" dirty="0"/>
              <a:t>進数カラーコード</a:t>
            </a:r>
          </a:p>
          <a:p>
            <a:r>
              <a:rPr lang="en-US" altLang="ja-JP" sz="1000" dirty="0"/>
              <a:t>&lt;div&gt;</a:t>
            </a:r>
          </a:p>
          <a:p>
            <a:r>
              <a:rPr lang="ja-JP" altLang="en-US" sz="1000" dirty="0"/>
              <a:t>　</a:t>
            </a:r>
            <a:r>
              <a:rPr lang="en-US" altLang="ja-JP" sz="1000" dirty="0"/>
              <a:t>align</a:t>
            </a:r>
            <a:r>
              <a:rPr lang="ja-JP" altLang="en-US" sz="1000" dirty="0"/>
              <a:t>　</a:t>
            </a:r>
            <a:r>
              <a:rPr lang="en-US" altLang="ja-JP" sz="1000" dirty="0" err="1"/>
              <a:t>left,center,right</a:t>
            </a:r>
            <a:r>
              <a:rPr lang="ja-JP" altLang="en-US" sz="1000" dirty="0"/>
              <a:t>による位置指定</a:t>
            </a:r>
          </a:p>
          <a:p>
            <a:r>
              <a:rPr lang="en-US" altLang="ja-JP" sz="1000" dirty="0"/>
              <a:t>&lt;a&gt;</a:t>
            </a:r>
          </a:p>
          <a:p>
            <a:r>
              <a:rPr lang="ja-JP" altLang="en-US" sz="1000" dirty="0"/>
              <a:t>　</a:t>
            </a:r>
            <a:r>
              <a:rPr lang="en-US" altLang="ja-JP" sz="1000" dirty="0" err="1"/>
              <a:t>href</a:t>
            </a:r>
            <a:r>
              <a:rPr lang="ja-JP" altLang="en-US" sz="1000" dirty="0"/>
              <a:t>　　リンク先</a:t>
            </a:r>
            <a:r>
              <a:rPr lang="en-US" altLang="ja-JP" sz="1000" dirty="0"/>
              <a:t>URL</a:t>
            </a:r>
            <a:r>
              <a:rPr lang="ja-JP" altLang="en-US" sz="1000" dirty="0"/>
              <a:t>指定</a:t>
            </a:r>
          </a:p>
          <a:p>
            <a:r>
              <a:rPr lang="en-US" altLang="ja-JP" sz="1000" dirty="0"/>
              <a:t>&lt;</a:t>
            </a:r>
            <a:r>
              <a:rPr lang="en-US" altLang="ja-JP" sz="1000" dirty="0" err="1"/>
              <a:t>img</a:t>
            </a:r>
            <a:r>
              <a:rPr lang="en-US" altLang="ja-JP" sz="1000" dirty="0"/>
              <a:t>&gt;</a:t>
            </a:r>
          </a:p>
          <a:p>
            <a:r>
              <a:rPr lang="ja-JP" altLang="en-US" sz="1000" dirty="0"/>
              <a:t>　</a:t>
            </a:r>
            <a:r>
              <a:rPr lang="en-US" altLang="ja-JP" sz="1000" dirty="0" err="1"/>
              <a:t>src</a:t>
            </a:r>
            <a:r>
              <a:rPr lang="ja-JP" altLang="en-US" sz="1000" dirty="0"/>
              <a:t>　　画像指定</a:t>
            </a:r>
          </a:p>
          <a:p>
            <a:r>
              <a:rPr lang="en-US" altLang="ja-JP" sz="1000" dirty="0"/>
              <a:t>&lt;marquee&gt;</a:t>
            </a:r>
          </a:p>
          <a:p>
            <a:r>
              <a:rPr lang="ja-JP" altLang="en-US" sz="1000" dirty="0"/>
              <a:t>　</a:t>
            </a:r>
            <a:r>
              <a:rPr lang="en-US" altLang="ja-JP" sz="1000" dirty="0"/>
              <a:t>behavior</a:t>
            </a:r>
            <a:r>
              <a:rPr lang="ja-JP" altLang="en-US" sz="1000" dirty="0"/>
              <a:t>　</a:t>
            </a:r>
            <a:r>
              <a:rPr lang="en-US" altLang="ja-JP" sz="1000" dirty="0"/>
              <a:t>scroll(</a:t>
            </a:r>
            <a:r>
              <a:rPr lang="ja-JP" altLang="en-US" sz="1000" dirty="0"/>
              <a:t>テロップ</a:t>
            </a:r>
            <a:r>
              <a:rPr lang="en-US" altLang="ja-JP" sz="1000" dirty="0"/>
              <a:t>),alternate(</a:t>
            </a:r>
            <a:r>
              <a:rPr lang="ja-JP" altLang="en-US" sz="1000" dirty="0"/>
              <a:t>スイング</a:t>
            </a:r>
            <a:r>
              <a:rPr lang="en-US" altLang="ja-JP" sz="1000" dirty="0"/>
              <a:t>)</a:t>
            </a:r>
          </a:p>
          <a:p>
            <a:r>
              <a:rPr lang="en-US" altLang="ja-JP" sz="1000" dirty="0"/>
              <a:t>&lt;blink&gt;</a:t>
            </a:r>
          </a:p>
          <a:p>
            <a:endParaRPr lang="en-US" altLang="ja-JP" sz="1000" dirty="0"/>
          </a:p>
          <a:p>
            <a:endParaRPr lang="en-US" altLang="ja-JP" sz="1000" dirty="0"/>
          </a:p>
          <a:p>
            <a:r>
              <a:rPr lang="en-US" altLang="ja-JP" sz="1000" dirty="0"/>
              <a:t>※&lt;</a:t>
            </a:r>
            <a:r>
              <a:rPr lang="en-US" altLang="ja-JP" sz="1000" dirty="0" err="1"/>
              <a:t>br</a:t>
            </a:r>
            <a:r>
              <a:rPr lang="en-US" altLang="ja-JP" sz="1000" dirty="0"/>
              <a:t>&gt;</a:t>
            </a:r>
            <a:r>
              <a:rPr lang="ja-JP" altLang="en-US" sz="1000" dirty="0"/>
              <a:t>タグは使用できませんので、改行を指定する場合は、</a:t>
            </a:r>
          </a:p>
          <a:p>
            <a:r>
              <a:rPr lang="en-US" altLang="ja-JP" sz="1000" dirty="0"/>
              <a:t>&lt;div&gt;</a:t>
            </a:r>
            <a:r>
              <a:rPr lang="ja-JP" altLang="en-US" sz="1000" dirty="0"/>
              <a:t>　</a:t>
            </a:r>
            <a:r>
              <a:rPr lang="en-US" altLang="ja-JP" sz="1000" dirty="0"/>
              <a:t>&lt;/div&gt;</a:t>
            </a:r>
          </a:p>
          <a:p>
            <a:r>
              <a:rPr lang="ja-JP" altLang="en-US" sz="1000" dirty="0"/>
              <a:t>としていただく事で、改行指定をいただけます。</a:t>
            </a:r>
          </a:p>
          <a:p>
            <a:r>
              <a:rPr lang="en-US" altLang="ja-JP" sz="1000" dirty="0"/>
              <a:t>※&lt;center&gt;</a:t>
            </a:r>
            <a:r>
              <a:rPr lang="ja-JP" altLang="en-US" sz="1000" dirty="0"/>
              <a:t>タグは使用できませんので、</a:t>
            </a:r>
          </a:p>
          <a:p>
            <a:r>
              <a:rPr lang="en-US" altLang="ja-JP" sz="1000" dirty="0"/>
              <a:t>&lt;div align="center"&gt;</a:t>
            </a:r>
            <a:r>
              <a:rPr lang="ja-JP" altLang="en-US" sz="1000" dirty="0"/>
              <a:t>を使用してください。</a:t>
            </a:r>
          </a:p>
          <a:p>
            <a:endParaRPr kumimoji="1" lang="ja-JP" altLang="en-US" sz="1000" dirty="0"/>
          </a:p>
        </p:txBody>
      </p:sp>
      <p:sp>
        <p:nvSpPr>
          <p:cNvPr id="12" name="テキスト ボックス 11"/>
          <p:cNvSpPr txBox="1"/>
          <p:nvPr/>
        </p:nvSpPr>
        <p:spPr>
          <a:xfrm>
            <a:off x="4499992" y="1556792"/>
            <a:ext cx="3816424" cy="3323987"/>
          </a:xfrm>
          <a:prstGeom prst="rect">
            <a:avLst/>
          </a:prstGeom>
          <a:noFill/>
        </p:spPr>
        <p:txBody>
          <a:bodyPr wrap="square" rtlCol="0">
            <a:spAutoFit/>
          </a:bodyPr>
          <a:lstStyle/>
          <a:p>
            <a:r>
              <a:rPr lang="ja-JP" altLang="en-US" sz="1050" dirty="0" smtClean="0"/>
              <a:t>＜</a:t>
            </a:r>
            <a:r>
              <a:rPr lang="ja-JP" altLang="en-US" sz="1050" dirty="0"/>
              <a:t>＜使用可能画像ファイル＞＞</a:t>
            </a:r>
          </a:p>
          <a:p>
            <a:r>
              <a:rPr lang="en-US" altLang="ja-JP" sz="1050" dirty="0"/>
              <a:t>jpg </a:t>
            </a:r>
            <a:r>
              <a:rPr lang="ja-JP" altLang="en-US" sz="1050" dirty="0"/>
              <a:t>または </a:t>
            </a:r>
            <a:r>
              <a:rPr lang="en-US" altLang="ja-JP" sz="1050" dirty="0"/>
              <a:t>GIF</a:t>
            </a:r>
            <a:r>
              <a:rPr lang="ja-JP" altLang="en-US" sz="1050" dirty="0"/>
              <a:t>画像（アニメーション</a:t>
            </a:r>
            <a:r>
              <a:rPr lang="en-US" altLang="ja-JP" sz="1050" dirty="0"/>
              <a:t>GIF</a:t>
            </a:r>
            <a:r>
              <a:rPr lang="ja-JP" altLang="en-US" sz="1050" dirty="0"/>
              <a:t>可）</a:t>
            </a:r>
          </a:p>
          <a:p>
            <a:endParaRPr lang="ja-JP" altLang="en-US" sz="1050" dirty="0"/>
          </a:p>
          <a:p>
            <a:r>
              <a:rPr lang="ja-JP" altLang="en-US" sz="1050" dirty="0"/>
              <a:t>＜＜使用制限等＞＞</a:t>
            </a:r>
          </a:p>
          <a:p>
            <a:r>
              <a:rPr lang="ja-JP" altLang="en-US" sz="1050" dirty="0"/>
              <a:t>画像枚数は最大</a:t>
            </a:r>
            <a:r>
              <a:rPr lang="en-US" altLang="ja-JP" sz="1050" dirty="0"/>
              <a:t>2</a:t>
            </a:r>
            <a:r>
              <a:rPr lang="ja-JP" altLang="en-US" sz="1050" dirty="0"/>
              <a:t>枚まで使用可</a:t>
            </a:r>
          </a:p>
          <a:p>
            <a:r>
              <a:rPr lang="ja-JP" altLang="en-US" sz="1050" dirty="0"/>
              <a:t>画像サイズは、合計で</a:t>
            </a:r>
            <a:r>
              <a:rPr lang="en-US" altLang="ja-JP" sz="1050" dirty="0"/>
              <a:t>30KB</a:t>
            </a:r>
            <a:r>
              <a:rPr lang="ja-JP" altLang="en-US" sz="1050" dirty="0"/>
              <a:t>以内</a:t>
            </a:r>
          </a:p>
          <a:p>
            <a:r>
              <a:rPr lang="en-US" altLang="ja-JP" sz="1050" dirty="0"/>
              <a:t>HTML</a:t>
            </a:r>
            <a:r>
              <a:rPr lang="ja-JP" altLang="en-US" sz="1050" dirty="0"/>
              <a:t>ファイルは、</a:t>
            </a:r>
            <a:r>
              <a:rPr lang="en-US" altLang="ja-JP" sz="1050" dirty="0"/>
              <a:t>10KB</a:t>
            </a:r>
            <a:r>
              <a:rPr lang="ja-JP" altLang="en-US" sz="1050" dirty="0"/>
              <a:t>以内</a:t>
            </a:r>
          </a:p>
          <a:p>
            <a:r>
              <a:rPr lang="ja-JP" altLang="en-US" sz="1050" dirty="0"/>
              <a:t>リンク先指定は１つのみ。（同一</a:t>
            </a:r>
            <a:r>
              <a:rPr lang="en-US" altLang="ja-JP" sz="1050" dirty="0"/>
              <a:t>URL</a:t>
            </a:r>
            <a:r>
              <a:rPr lang="ja-JP" altLang="en-US" sz="1050" dirty="0"/>
              <a:t>にたいして、</a:t>
            </a:r>
          </a:p>
          <a:p>
            <a:r>
              <a:rPr lang="ja-JP" altLang="en-US" sz="1050" dirty="0"/>
              <a:t>複数のリンクを設定いただくことは可能です）</a:t>
            </a:r>
          </a:p>
          <a:p>
            <a:r>
              <a:rPr lang="ja-JP" altLang="en-US" sz="1050" dirty="0"/>
              <a:t>絵文字、機種依存文字、半角カナは使用不可となります。</a:t>
            </a:r>
          </a:p>
          <a:p>
            <a:endParaRPr lang="en-US" altLang="ja-JP" sz="1050" dirty="0"/>
          </a:p>
          <a:p>
            <a:r>
              <a:rPr lang="ja-JP" altLang="en-US" sz="1050" dirty="0"/>
              <a:t>＜＜配信時刻＞＞</a:t>
            </a:r>
            <a:endParaRPr lang="en-US" altLang="ja-JP" sz="1050" dirty="0"/>
          </a:p>
          <a:p>
            <a:r>
              <a:rPr lang="ja-JP" altLang="ja-JP" sz="1050" dirty="0"/>
              <a:t>　</a:t>
            </a:r>
            <a:r>
              <a:rPr lang="en-US" altLang="ja-JP" sz="1050" dirty="0"/>
              <a:t>8</a:t>
            </a:r>
            <a:r>
              <a:rPr lang="ja-JP" altLang="en-US" sz="1050" dirty="0"/>
              <a:t>時</a:t>
            </a:r>
            <a:r>
              <a:rPr lang="en-US" altLang="ja-JP" sz="1050" dirty="0"/>
              <a:t>〜20</a:t>
            </a:r>
            <a:r>
              <a:rPr lang="ja-JP" altLang="en-US" sz="1050" dirty="0"/>
              <a:t>時の間で指定してください。</a:t>
            </a:r>
            <a:r>
              <a:rPr lang="en-US" altLang="ja-JP" sz="1050" dirty="0"/>
              <a:t>(</a:t>
            </a:r>
            <a:r>
              <a:rPr lang="ja-JP" altLang="en-US" sz="1050" dirty="0"/>
              <a:t>分単位の指定はできません）</a:t>
            </a:r>
            <a:endParaRPr lang="en-US" altLang="ja-JP" sz="1050" dirty="0"/>
          </a:p>
          <a:p>
            <a:endParaRPr lang="en-US" altLang="ja-JP" sz="1050" dirty="0"/>
          </a:p>
          <a:p>
            <a:r>
              <a:rPr lang="ja-JP" altLang="en-US" sz="1050" dirty="0"/>
              <a:t>＜＜</a:t>
            </a:r>
            <a:r>
              <a:rPr lang="en-US" altLang="ja-JP" sz="1050" dirty="0"/>
              <a:t>URL </a:t>
            </a:r>
            <a:r>
              <a:rPr lang="ja-JP" altLang="en-US" sz="1050" dirty="0"/>
              <a:t>＞＞</a:t>
            </a:r>
            <a:endParaRPr lang="en-US" altLang="ja-JP" sz="1050" dirty="0"/>
          </a:p>
          <a:p>
            <a:r>
              <a:rPr lang="ja-JP" altLang="en-US" sz="1050" dirty="0"/>
              <a:t>各プラットフォームのガジェットサーバー経由の</a:t>
            </a:r>
            <a:r>
              <a:rPr lang="en-US" altLang="ja-JP" sz="1050" dirty="0"/>
              <a:t>URL</a:t>
            </a:r>
            <a:r>
              <a:rPr lang="ja-JP" altLang="en-US" sz="1050" dirty="0"/>
              <a:t>で指定してください。（申込ゲーム以外の</a:t>
            </a:r>
            <a:r>
              <a:rPr lang="en-US" altLang="ja-JP" sz="1050" dirty="0"/>
              <a:t>URL</a:t>
            </a:r>
            <a:r>
              <a:rPr lang="ja-JP" altLang="en-US" sz="1050" dirty="0"/>
              <a:t>は入稿いただけません）</a:t>
            </a:r>
            <a:endParaRPr lang="en-US" altLang="ja-JP" sz="1050" dirty="0"/>
          </a:p>
          <a:p>
            <a:r>
              <a:rPr lang="ja-JP" altLang="en-US" sz="1050" dirty="0"/>
              <a:t>各メール毎に１</a:t>
            </a:r>
            <a:r>
              <a:rPr lang="en-US" altLang="ja-JP" sz="1050" dirty="0"/>
              <a:t>URL</a:t>
            </a:r>
            <a:r>
              <a:rPr lang="ja-JP" altLang="en-US" sz="1050" dirty="0"/>
              <a:t>ご入稿いただけます。</a:t>
            </a:r>
            <a:endParaRPr lang="en-US" altLang="ja-JP" sz="1050" dirty="0"/>
          </a:p>
          <a:p>
            <a:endParaRPr kumimoji="1" lang="ja-JP" altLang="en-US" sz="1050" dirty="0"/>
          </a:p>
        </p:txBody>
      </p:sp>
    </p:spTree>
    <p:extLst>
      <p:ext uri="{BB962C8B-B14F-4D97-AF65-F5344CB8AC3E}">
        <p14:creationId xmlns:p14="http://schemas.microsoft.com/office/powerpoint/2010/main" val="181710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1107996" cy="369332"/>
          </a:xfrm>
          <a:prstGeom prst="rect">
            <a:avLst/>
          </a:prstGeom>
          <a:noFill/>
        </p:spPr>
        <p:txBody>
          <a:bodyPr wrap="none" rtlCol="0">
            <a:spAutoFit/>
          </a:bodyPr>
          <a:lstStyle/>
          <a:p>
            <a:r>
              <a:rPr lang="ja-JP" altLang="en-US" dirty="0" smtClean="0"/>
              <a:t>注意事項</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16</a:t>
            </a:fld>
            <a:endParaRPr kumimoji="1" lang="ja-JP" altLang="en-US" dirty="0"/>
          </a:p>
        </p:txBody>
      </p:sp>
      <p:sp>
        <p:nvSpPr>
          <p:cNvPr id="12" name="テキスト ボックス 11"/>
          <p:cNvSpPr txBox="1"/>
          <p:nvPr/>
        </p:nvSpPr>
        <p:spPr>
          <a:xfrm>
            <a:off x="323528" y="836712"/>
            <a:ext cx="8424936" cy="276999"/>
          </a:xfrm>
          <a:prstGeom prst="rect">
            <a:avLst/>
          </a:prstGeom>
          <a:noFill/>
        </p:spPr>
        <p:txBody>
          <a:bodyPr wrap="square" rtlCol="0">
            <a:spAutoFit/>
          </a:bodyPr>
          <a:lstStyle/>
          <a:p>
            <a:r>
              <a:rPr lang="ja-JP" altLang="en-US" sz="1200" dirty="0" smtClean="0"/>
              <a:t>お申込み前に必ずご確認をお願いいたします。</a:t>
            </a:r>
            <a:endParaRPr kumimoji="1" lang="en-US" altLang="ja-JP" sz="1200" dirty="0" smtClean="0"/>
          </a:p>
        </p:txBody>
      </p:sp>
      <p:sp>
        <p:nvSpPr>
          <p:cNvPr id="13" name="正方形/長方形 12"/>
          <p:cNvSpPr/>
          <p:nvPr/>
        </p:nvSpPr>
        <p:spPr>
          <a:xfrm>
            <a:off x="395536" y="1124744"/>
            <a:ext cx="8280920" cy="4752528"/>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rPr>
              <a:t>成果の承認処理について</a:t>
            </a:r>
            <a:endParaRPr lang="en-US" altLang="ja-JP" sz="1000" dirty="0" smtClean="0">
              <a:solidFill>
                <a:schemeClr val="tx1"/>
              </a:solidFill>
            </a:endParaRPr>
          </a:p>
          <a:p>
            <a:pPr lvl="1"/>
            <a:r>
              <a:rPr lang="ja-JP" altLang="en-US" sz="1000" dirty="0" smtClean="0">
                <a:solidFill>
                  <a:schemeClr val="tx1"/>
                </a:solidFill>
              </a:rPr>
              <a:t>成果の承認ポイントについては、アイテムを取得するページにおいて、クライアントサーバーから、</a:t>
            </a:r>
            <a:r>
              <a:rPr lang="en-US" altLang="ja-JP" sz="1000" dirty="0" err="1" smtClean="0">
                <a:solidFill>
                  <a:schemeClr val="tx1"/>
                </a:solidFill>
              </a:rPr>
              <a:t>adcamp</a:t>
            </a:r>
            <a:r>
              <a:rPr lang="ja-JP" altLang="en-US" sz="1000" dirty="0" smtClean="0">
                <a:solidFill>
                  <a:schemeClr val="tx1"/>
                </a:solidFill>
              </a:rPr>
              <a:t>の認証</a:t>
            </a:r>
            <a:r>
              <a:rPr lang="en-US" altLang="ja-JP" sz="1000" dirty="0" smtClean="0">
                <a:solidFill>
                  <a:schemeClr val="tx1"/>
                </a:solidFill>
              </a:rPr>
              <a:t>URL</a:t>
            </a:r>
            <a:r>
              <a:rPr lang="ja-JP" altLang="en-US" sz="1000" dirty="0" smtClean="0">
                <a:solidFill>
                  <a:schemeClr val="tx1"/>
                </a:solidFill>
              </a:rPr>
              <a:t>に承認リクエストを送信し</a:t>
            </a:r>
            <a:r>
              <a:rPr lang="en-US" altLang="ja-JP" sz="1000" dirty="0" err="1" smtClean="0">
                <a:solidFill>
                  <a:schemeClr val="tx1"/>
                </a:solidFill>
              </a:rPr>
              <a:t>adcamp</a:t>
            </a:r>
            <a:r>
              <a:rPr lang="ja-JP" altLang="en-US" sz="1000" dirty="0" smtClean="0">
                <a:solidFill>
                  <a:schemeClr val="tx1"/>
                </a:solidFill>
              </a:rPr>
              <a:t>より</a:t>
            </a:r>
            <a:r>
              <a:rPr lang="en-US" altLang="ja-JP" sz="1000" dirty="0" smtClean="0">
                <a:solidFill>
                  <a:schemeClr val="tx1"/>
                </a:solidFill>
              </a:rPr>
              <a:t>OK</a:t>
            </a:r>
            <a:r>
              <a:rPr lang="ja-JP" altLang="en-US" sz="1000" dirty="0" smtClean="0">
                <a:solidFill>
                  <a:schemeClr val="tx1"/>
                </a:solidFill>
              </a:rPr>
              <a:t>（承認）のメッセージを返したタイミングをもって成果確定としております。</a:t>
            </a:r>
            <a:r>
              <a:rPr lang="en-US" altLang="ja-JP" sz="1000" dirty="0" err="1" smtClean="0">
                <a:solidFill>
                  <a:schemeClr val="tx1"/>
                </a:solidFill>
              </a:rPr>
              <a:t>adcamp</a:t>
            </a:r>
            <a:r>
              <a:rPr lang="ja-JP" altLang="en-US" sz="1000" dirty="0" smtClean="0">
                <a:solidFill>
                  <a:schemeClr val="tx1"/>
                </a:solidFill>
              </a:rPr>
              <a:t>では、承認処理時にフィーチャーフォンの場合は各デバイスの個体識別</a:t>
            </a:r>
            <a:r>
              <a:rPr lang="en-US" altLang="ja-JP" sz="1000" dirty="0" smtClean="0">
                <a:solidFill>
                  <a:schemeClr val="tx1"/>
                </a:solidFill>
              </a:rPr>
              <a:t>ID</a:t>
            </a:r>
            <a:r>
              <a:rPr lang="ja-JP" altLang="en-US" sz="1000" dirty="0" smtClean="0">
                <a:solidFill>
                  <a:schemeClr val="tx1"/>
                </a:solidFill>
              </a:rPr>
              <a:t>、スマートフォンの場合は、</a:t>
            </a:r>
            <a:r>
              <a:rPr lang="en-US" altLang="ja-JP" sz="1000" dirty="0" smtClean="0">
                <a:solidFill>
                  <a:schemeClr val="tx1"/>
                </a:solidFill>
              </a:rPr>
              <a:t>cookie</a:t>
            </a:r>
            <a:r>
              <a:rPr lang="ja-JP" altLang="en-US" sz="1000" dirty="0" smtClean="0">
                <a:solidFill>
                  <a:schemeClr val="tx1"/>
                </a:solidFill>
              </a:rPr>
              <a:t>を利用したブラウザベースの重複チェックと、承認リクエスト送信時にクライアントより付与いただく</a:t>
            </a:r>
            <a:r>
              <a:rPr lang="en-US" altLang="ja-JP" sz="1000" dirty="0" err="1" smtClean="0">
                <a:solidFill>
                  <a:schemeClr val="tx1"/>
                </a:solidFill>
              </a:rPr>
              <a:t>user_id</a:t>
            </a:r>
            <a:r>
              <a:rPr lang="ja-JP" altLang="en-US" sz="1000" dirty="0" smtClean="0">
                <a:solidFill>
                  <a:schemeClr val="tx1"/>
                </a:solidFill>
              </a:rPr>
              <a:t>による重複チェックのダブルチェックを行っております。ただし、</a:t>
            </a:r>
            <a:r>
              <a:rPr lang="en-US" altLang="ja-JP" sz="1000" dirty="0" err="1" smtClean="0">
                <a:solidFill>
                  <a:schemeClr val="tx1"/>
                </a:solidFill>
              </a:rPr>
              <a:t>adcamp</a:t>
            </a:r>
            <a:r>
              <a:rPr lang="ja-JP" altLang="en-US" sz="1000" dirty="0" smtClean="0">
                <a:solidFill>
                  <a:schemeClr val="tx1"/>
                </a:solidFill>
              </a:rPr>
              <a:t>では、ユーザーの登録日時（ゲームインストール日時）を知るすべを持ち合わせていないため、キャンペーン開始以前に既にゲームを始められていたユーザーに関する承認リクエストを送信された場合、過去にアイテムを取得していないユーザーの場合は、</a:t>
            </a:r>
            <a:r>
              <a:rPr lang="en-US" altLang="ja-JP" sz="1000" dirty="0" smtClean="0">
                <a:solidFill>
                  <a:schemeClr val="tx1"/>
                </a:solidFill>
              </a:rPr>
              <a:t>OK</a:t>
            </a:r>
            <a:r>
              <a:rPr lang="ja-JP" altLang="en-US" sz="1000" dirty="0" smtClean="0">
                <a:solidFill>
                  <a:schemeClr val="tx1"/>
                </a:solidFill>
              </a:rPr>
              <a:t>（承認）のリクエストを返してしまい成果のカウントがあがってしまうリスクがございます。別途導入資料にも記載させていただいておりますが、ユーザーがアイテムを取得されます際に、キャンペーン開始前にゲームをすでに始めれているユーザーについては、「新規会員向けのキャンペーンにつき既存会員にはアイテムは付与されません。」等のメッセージを出していただき、承認リクエストを投げないよう対応をお願いいたします。</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開始導線の概念と考えられるリスクについて</a:t>
            </a:r>
            <a:endParaRPr lang="en-US" altLang="ja-JP" sz="1000" dirty="0" smtClean="0">
              <a:solidFill>
                <a:schemeClr val="tx1"/>
              </a:solidFill>
            </a:endParaRPr>
          </a:p>
          <a:p>
            <a:pPr lvl="1"/>
            <a:r>
              <a:rPr lang="ja-JP" altLang="en-US" sz="1000" dirty="0" smtClean="0">
                <a:solidFill>
                  <a:schemeClr val="tx1"/>
                </a:solidFill>
              </a:rPr>
              <a:t>キャンペーンを開始後、例えばプラットフォームの一覧ページからゲームをスタートしたユーザーが、その数日後に</a:t>
            </a:r>
            <a:r>
              <a:rPr lang="en-US" altLang="ja-JP" sz="1000" dirty="0" err="1" smtClean="0">
                <a:solidFill>
                  <a:schemeClr val="tx1"/>
                </a:solidFill>
              </a:rPr>
              <a:t>adcamp</a:t>
            </a:r>
            <a:r>
              <a:rPr lang="ja-JP" altLang="en-US" sz="1000" dirty="0" smtClean="0">
                <a:solidFill>
                  <a:schemeClr val="tx1"/>
                </a:solidFill>
              </a:rPr>
              <a:t>のパートナーメディアにて広告をたまたま閲覧し、アイテムを取得しにいった場合、プラットフォームの仕様上、クライアント側でどこ経由で登録したユーザーかを知るすべがなく、また、</a:t>
            </a:r>
            <a:r>
              <a:rPr lang="en-US" altLang="ja-JP" sz="1000" dirty="0" err="1" smtClean="0">
                <a:solidFill>
                  <a:schemeClr val="tx1"/>
                </a:solidFill>
              </a:rPr>
              <a:t>adcamp</a:t>
            </a:r>
            <a:r>
              <a:rPr lang="ja-JP" altLang="en-US" sz="1000" dirty="0" smtClean="0">
                <a:solidFill>
                  <a:schemeClr val="tx1"/>
                </a:solidFill>
              </a:rPr>
              <a:t>でも知るすべを持たないために、</a:t>
            </a:r>
            <a:r>
              <a:rPr lang="en-US" altLang="ja-JP" sz="1000" dirty="0" err="1" smtClean="0">
                <a:solidFill>
                  <a:schemeClr val="tx1"/>
                </a:solidFill>
              </a:rPr>
              <a:t>adcamp</a:t>
            </a:r>
            <a:r>
              <a:rPr lang="ja-JP" altLang="en-US" sz="1000" dirty="0" smtClean="0">
                <a:solidFill>
                  <a:schemeClr val="tx1"/>
                </a:solidFill>
              </a:rPr>
              <a:t>に承認リクエストが送信されてきた場合は、成果として承認されるリスクがございます。上述のように、キャンペーン開始以前のユーザーに対する承認リクエストを送らないようにすることで、発生する確率はかなり少なくなることが予想されますが、仕様上発生するリスクがあるということをご理解いただき、ご出稿をご検討いただければ幸いです。（逆に</a:t>
            </a:r>
            <a:r>
              <a:rPr lang="en-US" altLang="ja-JP" sz="1000" dirty="0" err="1" smtClean="0">
                <a:solidFill>
                  <a:schemeClr val="tx1"/>
                </a:solidFill>
              </a:rPr>
              <a:t>adcamp</a:t>
            </a:r>
            <a:r>
              <a:rPr lang="ja-JP" altLang="en-US" sz="1000" dirty="0" smtClean="0">
                <a:solidFill>
                  <a:schemeClr val="tx1"/>
                </a:solidFill>
              </a:rPr>
              <a:t>経由でゲームを開始したが、アイテムの取得を忘れているユーザーも一定数存在し、そちらについては、仕様上、請求の対象からは外れております）</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１週間ルールの適用（</a:t>
            </a:r>
            <a:r>
              <a:rPr lang="en-US" altLang="ja-JP" sz="1000" dirty="0" smtClean="0">
                <a:solidFill>
                  <a:schemeClr val="tx1"/>
                </a:solidFill>
              </a:rPr>
              <a:t>2012/2/20</a:t>
            </a:r>
            <a:r>
              <a:rPr lang="ja-JP" altLang="en-US" sz="1000" dirty="0" smtClean="0">
                <a:solidFill>
                  <a:schemeClr val="tx1"/>
                </a:solidFill>
              </a:rPr>
              <a:t>より新ルールを制定）</a:t>
            </a:r>
            <a:endParaRPr lang="en-US" altLang="ja-JP" sz="1000" dirty="0" smtClean="0">
              <a:solidFill>
                <a:schemeClr val="tx1"/>
              </a:solidFill>
            </a:endParaRPr>
          </a:p>
          <a:p>
            <a:pPr lvl="1"/>
            <a:r>
              <a:rPr lang="en-US" altLang="ja-JP" sz="1000" dirty="0" err="1">
                <a:solidFill>
                  <a:schemeClr val="tx1"/>
                </a:solidFill>
              </a:rPr>
              <a:t>a</a:t>
            </a:r>
            <a:r>
              <a:rPr lang="en-US" altLang="ja-JP" sz="1000" dirty="0" err="1" smtClean="0">
                <a:solidFill>
                  <a:schemeClr val="tx1"/>
                </a:solidFill>
              </a:rPr>
              <a:t>dcamp</a:t>
            </a:r>
            <a:r>
              <a:rPr lang="ja-JP" altLang="en-US" sz="1000" dirty="0" smtClean="0">
                <a:solidFill>
                  <a:schemeClr val="tx1"/>
                </a:solidFill>
              </a:rPr>
              <a:t>経由でユーザーを誘導する際に、「ゲーム開始から１週間以内にアイテムを取得してください」という案内をユーザーに行い、誘導をいたします。</a:t>
            </a:r>
            <a:r>
              <a:rPr lang="en-US" altLang="ja-JP" sz="1000" dirty="0" err="1">
                <a:solidFill>
                  <a:schemeClr val="tx1"/>
                </a:solidFill>
              </a:rPr>
              <a:t>a</a:t>
            </a:r>
            <a:r>
              <a:rPr lang="en-US" altLang="ja-JP" sz="1000" smtClean="0">
                <a:solidFill>
                  <a:schemeClr val="tx1"/>
                </a:solidFill>
              </a:rPr>
              <a:t>dcamp</a:t>
            </a:r>
            <a:r>
              <a:rPr lang="ja-JP" altLang="en-US" sz="1000" dirty="0" smtClean="0">
                <a:solidFill>
                  <a:schemeClr val="tx1"/>
                </a:solidFill>
              </a:rPr>
              <a:t>の仕組み上、会員登録後、チュートリアルを突破したあとに、再度アイテム取得のページへ戻ってきて、アイテムを取得したタイミングを成果地点とするため、会員登録とアイテム取得（成果）までに仕様上タイムラグが発生いたします。この期間をより短くすることで、アクティブなユーザーに対してだけを成果と見なす事ができるようになるとともに、上述のリスクを最小限にする事が可能となります。アイテム取得の際に、ユーザーのゲーム開始日時をご確認いただき、当日より１週間以上前に登録しているユーザーに対しては、「アイテムの付与期間はゲーム開始後１週間以内となっております」等のメッセージを出していただき、承認リクエストを投げないよう対応をお願いいたします。</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　　</a:t>
            </a:r>
            <a:endParaRPr lang="en-US" altLang="ja-JP" sz="1000" dirty="0" smtClean="0">
              <a:solidFill>
                <a:schemeClr val="tx1"/>
              </a:solidFill>
            </a:endParaRPr>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extLst>
      <p:ext uri="{BB962C8B-B14F-4D97-AF65-F5344CB8AC3E}">
        <p14:creationId xmlns:p14="http://schemas.microsoft.com/office/powerpoint/2010/main" val="57538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3"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4"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30" name="テキスト ボックス 29"/>
          <p:cNvSpPr txBox="1"/>
          <p:nvPr/>
        </p:nvSpPr>
        <p:spPr>
          <a:xfrm>
            <a:off x="179512" y="188640"/>
            <a:ext cx="4711546" cy="369332"/>
          </a:xfrm>
          <a:prstGeom prst="rect">
            <a:avLst/>
          </a:prstGeom>
          <a:noFill/>
        </p:spPr>
        <p:txBody>
          <a:bodyPr wrap="none" rtlCol="0">
            <a:spAutoFit/>
          </a:bodyPr>
          <a:lstStyle/>
          <a:p>
            <a:r>
              <a:rPr lang="ja-JP" altLang="en-US" dirty="0" smtClean="0"/>
              <a:t>ソーシャルゲームのプロモーションに関しまして</a:t>
            </a:r>
            <a:endParaRPr kumimoji="1" lang="ja-JP" altLang="en-US" dirty="0"/>
          </a:p>
        </p:txBody>
      </p:sp>
      <p:sp>
        <p:nvSpPr>
          <p:cNvPr id="31" name="テキスト ボックス 30"/>
          <p:cNvSpPr txBox="1"/>
          <p:nvPr/>
        </p:nvSpPr>
        <p:spPr>
          <a:xfrm>
            <a:off x="603716" y="1556792"/>
            <a:ext cx="6920612" cy="338554"/>
          </a:xfrm>
          <a:prstGeom prst="rect">
            <a:avLst/>
          </a:prstGeom>
          <a:noFill/>
        </p:spPr>
        <p:txBody>
          <a:bodyPr wrap="none" rtlCol="0">
            <a:spAutoFit/>
          </a:bodyPr>
          <a:lstStyle/>
          <a:p>
            <a:r>
              <a:rPr lang="ja-JP" altLang="en-US" sz="1600" dirty="0" smtClean="0"/>
              <a:t>国内</a:t>
            </a:r>
            <a:r>
              <a:rPr lang="en-US" altLang="ja-JP" sz="1600" dirty="0" smtClean="0"/>
              <a:t>SNS</a:t>
            </a:r>
            <a:r>
              <a:rPr lang="ja-JP" altLang="en-US" sz="1600" dirty="0" smtClean="0"/>
              <a:t>上で、ソーシャルゲームを展開されている</a:t>
            </a:r>
            <a:r>
              <a:rPr lang="en-US" altLang="ja-JP" sz="1600" dirty="0" smtClean="0"/>
              <a:t>SAP</a:t>
            </a:r>
            <a:r>
              <a:rPr lang="ja-JP" altLang="en-US" sz="1600" dirty="0" smtClean="0"/>
              <a:t>の皆様へのご質問です。</a:t>
            </a:r>
            <a:endParaRPr kumimoji="1" lang="ja-JP" altLang="en-US" sz="1600" dirty="0"/>
          </a:p>
        </p:txBody>
      </p:sp>
      <p:sp>
        <p:nvSpPr>
          <p:cNvPr id="32" name="テキスト ボックス 31"/>
          <p:cNvSpPr txBox="1"/>
          <p:nvPr/>
        </p:nvSpPr>
        <p:spPr>
          <a:xfrm>
            <a:off x="611560" y="1988840"/>
            <a:ext cx="6155852" cy="338554"/>
          </a:xfrm>
          <a:prstGeom prst="rect">
            <a:avLst/>
          </a:prstGeom>
          <a:noFill/>
        </p:spPr>
        <p:txBody>
          <a:bodyPr wrap="none" rtlCol="0">
            <a:spAutoFit/>
          </a:bodyPr>
          <a:lstStyle/>
          <a:p>
            <a:r>
              <a:rPr lang="en-US" altLang="ja-JP" sz="1600" b="1" dirty="0" smtClean="0"/>
              <a:t>Q. </a:t>
            </a:r>
            <a:r>
              <a:rPr lang="ja-JP" altLang="en-US" sz="1600" dirty="0" smtClean="0"/>
              <a:t>広告をご出稿される際に、もっとも解決したい課題は何でしょうか？</a:t>
            </a:r>
            <a:endParaRPr kumimoji="1" lang="ja-JP" altLang="en-US" sz="1600" dirty="0"/>
          </a:p>
        </p:txBody>
      </p:sp>
      <p:sp>
        <p:nvSpPr>
          <p:cNvPr id="33" name="テキスト ボックス 32"/>
          <p:cNvSpPr txBox="1"/>
          <p:nvPr/>
        </p:nvSpPr>
        <p:spPr>
          <a:xfrm>
            <a:off x="1033705" y="2656944"/>
            <a:ext cx="6720109" cy="2354491"/>
          </a:xfrm>
          <a:prstGeom prst="rect">
            <a:avLst/>
          </a:prstGeom>
          <a:noFill/>
        </p:spPr>
        <p:txBody>
          <a:bodyPr wrap="none" rtlCol="0">
            <a:spAutoFit/>
          </a:bodyPr>
          <a:lstStyle/>
          <a:p>
            <a:pPr>
              <a:lnSpc>
                <a:spcPct val="150000"/>
              </a:lnSpc>
            </a:pPr>
            <a:r>
              <a:rPr lang="en-US" altLang="ja-JP" sz="1400" b="1" dirty="0" smtClean="0"/>
              <a:t>A</a:t>
            </a:r>
            <a:r>
              <a:rPr lang="en-US" altLang="ja-JP" sz="1000" b="1" dirty="0" smtClean="0"/>
              <a:t>1</a:t>
            </a:r>
            <a:r>
              <a:rPr lang="en-US" altLang="ja-JP" sz="1400" b="1" dirty="0" smtClean="0"/>
              <a:t>. </a:t>
            </a:r>
            <a:r>
              <a:rPr lang="ja-JP" altLang="en-US" sz="1400" b="1" dirty="0" smtClean="0"/>
              <a:t> </a:t>
            </a:r>
            <a:r>
              <a:rPr lang="ja-JP" altLang="en-US" sz="1200" b="1" dirty="0" smtClean="0"/>
              <a:t>国内</a:t>
            </a:r>
            <a:r>
              <a:rPr lang="en-US" altLang="ja-JP" sz="1200" b="1" dirty="0" smtClean="0"/>
              <a:t>SNS</a:t>
            </a:r>
            <a:r>
              <a:rPr lang="ja-JP" altLang="en-US" sz="1200" b="1" dirty="0" smtClean="0"/>
              <a:t>のプロモーションメニューは、特に人気枠はエントリーしてもなかなか出稿できない。</a:t>
            </a:r>
            <a:endParaRPr lang="en-US" altLang="ja-JP" sz="1200" b="1" dirty="0" smtClean="0"/>
          </a:p>
          <a:p>
            <a:pPr>
              <a:lnSpc>
                <a:spcPct val="150000"/>
              </a:lnSpc>
            </a:pPr>
            <a:r>
              <a:rPr kumimoji="1" lang="en-US" altLang="ja-JP" sz="1400" b="1" dirty="0" smtClean="0"/>
              <a:t>A</a:t>
            </a:r>
            <a:r>
              <a:rPr kumimoji="1" lang="en-US" altLang="ja-JP" sz="1000" b="1" dirty="0" smtClean="0"/>
              <a:t>2</a:t>
            </a:r>
            <a:r>
              <a:rPr kumimoji="1" lang="en-US" altLang="ja-JP" sz="1400" b="1" dirty="0" smtClean="0"/>
              <a:t>. </a:t>
            </a:r>
            <a:r>
              <a:rPr lang="ja-JP" altLang="en-US" sz="1200" b="1" dirty="0" smtClean="0"/>
              <a:t>エントリー枠が購入できなかった場合、その期間に集客をするすべがない。</a:t>
            </a:r>
            <a:endParaRPr kumimoji="1" lang="en-US" altLang="ja-JP" sz="1200" b="1" dirty="0" smtClean="0"/>
          </a:p>
          <a:p>
            <a:pPr>
              <a:lnSpc>
                <a:spcPct val="150000"/>
              </a:lnSpc>
            </a:pPr>
            <a:r>
              <a:rPr lang="en-US" altLang="ja-JP" sz="1400" b="1" dirty="0" smtClean="0"/>
              <a:t>A</a:t>
            </a:r>
            <a:r>
              <a:rPr lang="en-US" altLang="ja-JP" sz="1000" b="1" dirty="0" smtClean="0"/>
              <a:t>3</a:t>
            </a:r>
            <a:r>
              <a:rPr lang="en-US" altLang="ja-JP" sz="1400" b="1" dirty="0" smtClean="0"/>
              <a:t>. </a:t>
            </a:r>
            <a:r>
              <a:rPr lang="ja-JP" altLang="en-US" sz="1200" b="1" dirty="0" smtClean="0"/>
              <a:t>来週からプロモーションを開始したいなど、希望するタイミングで広告を出すことができない。</a:t>
            </a:r>
            <a:endParaRPr kumimoji="1" lang="en-US" altLang="ja-JP" sz="1200" b="1" dirty="0" smtClean="0"/>
          </a:p>
          <a:p>
            <a:pPr>
              <a:lnSpc>
                <a:spcPct val="150000"/>
              </a:lnSpc>
            </a:pPr>
            <a:r>
              <a:rPr lang="en-US" altLang="ja-JP" sz="1400" b="1" dirty="0" smtClean="0"/>
              <a:t>A</a:t>
            </a:r>
            <a:r>
              <a:rPr lang="en-US" altLang="ja-JP" sz="1000" b="1" dirty="0" smtClean="0"/>
              <a:t>4</a:t>
            </a:r>
            <a:r>
              <a:rPr lang="en-US" altLang="ja-JP" sz="1400" b="1" dirty="0" smtClean="0"/>
              <a:t>.</a:t>
            </a:r>
            <a:r>
              <a:rPr lang="ja-JP" altLang="en-US" sz="1400" b="1" dirty="0" smtClean="0"/>
              <a:t> </a:t>
            </a:r>
            <a:r>
              <a:rPr lang="en-US" altLang="ja-JP" sz="1200" b="1" dirty="0" smtClean="0"/>
              <a:t>SNS</a:t>
            </a:r>
            <a:r>
              <a:rPr lang="ja-JP" altLang="en-US" sz="1200" b="1" dirty="0" smtClean="0"/>
              <a:t>の外からもどんどん集客をかけたいが、効果測定ができないため、出稿リスクが高い。</a:t>
            </a:r>
            <a:endParaRPr lang="en-US" altLang="ja-JP" sz="1200" b="1" dirty="0" smtClean="0"/>
          </a:p>
          <a:p>
            <a:pPr>
              <a:lnSpc>
                <a:spcPct val="150000"/>
              </a:lnSpc>
            </a:pPr>
            <a:r>
              <a:rPr kumimoji="1" lang="en-US" altLang="ja-JP" sz="1400" b="1" dirty="0" smtClean="0"/>
              <a:t>A</a:t>
            </a:r>
            <a:r>
              <a:rPr lang="en-US" altLang="ja-JP" sz="1000" b="1" dirty="0" smtClean="0"/>
              <a:t>5</a:t>
            </a:r>
            <a:r>
              <a:rPr kumimoji="1" lang="en-US" altLang="ja-JP" sz="1400" b="1" dirty="0" smtClean="0"/>
              <a:t>. </a:t>
            </a:r>
            <a:r>
              <a:rPr lang="ja-JP" altLang="en-US" sz="1200" b="1" dirty="0" smtClean="0"/>
              <a:t>課金率</a:t>
            </a:r>
            <a:r>
              <a:rPr lang="en-US" altLang="ja-JP" sz="1200" b="1" dirty="0" smtClean="0"/>
              <a:t>/MAU</a:t>
            </a:r>
            <a:r>
              <a:rPr lang="ja-JP" altLang="en-US" sz="1200" b="1" dirty="0" err="1" smtClean="0"/>
              <a:t>、</a:t>
            </a:r>
            <a:r>
              <a:rPr lang="en-US" altLang="ja-JP" sz="1200" b="1" dirty="0" smtClean="0"/>
              <a:t>ARPU</a:t>
            </a:r>
            <a:r>
              <a:rPr lang="ja-JP" altLang="en-US" sz="1200" b="1" dirty="0" err="1" smtClean="0"/>
              <a:t>、</a:t>
            </a:r>
            <a:r>
              <a:rPr lang="ja-JP" altLang="en-US" sz="1200" b="1" dirty="0" smtClean="0"/>
              <a:t>バイラル係数などをもとに目標</a:t>
            </a:r>
            <a:r>
              <a:rPr lang="en-US" altLang="ja-JP" sz="1200" b="1" dirty="0" smtClean="0"/>
              <a:t>CPA</a:t>
            </a:r>
            <a:r>
              <a:rPr lang="ja-JP" altLang="en-US" sz="1200" b="1" dirty="0" err="1" smtClean="0"/>
              <a:t>を算</a:t>
            </a:r>
            <a:r>
              <a:rPr lang="ja-JP" altLang="en-US" sz="1200" b="1" dirty="0" smtClean="0"/>
              <a:t>出し、計画的に予算を使いたい。</a:t>
            </a:r>
            <a:endParaRPr lang="en-US" altLang="ja-JP" sz="1200" b="1" dirty="0" smtClean="0"/>
          </a:p>
          <a:p>
            <a:pPr>
              <a:lnSpc>
                <a:spcPct val="150000"/>
              </a:lnSpc>
            </a:pPr>
            <a:r>
              <a:rPr kumimoji="1" lang="en-US" altLang="ja-JP" sz="1400" b="1" dirty="0" smtClean="0"/>
              <a:t>A</a:t>
            </a:r>
            <a:r>
              <a:rPr lang="en-US" altLang="ja-JP" sz="1000" b="1" dirty="0" smtClean="0"/>
              <a:t>6</a:t>
            </a:r>
            <a:r>
              <a:rPr kumimoji="1" lang="en-US" altLang="ja-JP" sz="1400" b="1" dirty="0" smtClean="0"/>
              <a:t>. </a:t>
            </a:r>
            <a:r>
              <a:rPr kumimoji="1" lang="ja-JP" altLang="en-US" sz="1200" b="1" dirty="0" smtClean="0"/>
              <a:t>できれば、目標</a:t>
            </a:r>
            <a:r>
              <a:rPr kumimoji="1" lang="en-US" altLang="ja-JP" sz="1200" b="1" dirty="0" smtClean="0"/>
              <a:t>CPA</a:t>
            </a:r>
            <a:r>
              <a:rPr kumimoji="1" lang="ja-JP" altLang="en-US" sz="1200" b="1" dirty="0" smtClean="0"/>
              <a:t>で、アフィリエイト広告があれば、そこに予算を集約したい。</a:t>
            </a:r>
            <a:endParaRPr kumimoji="1" lang="en-US" altLang="ja-JP" sz="1200" b="1" dirty="0" smtClean="0"/>
          </a:p>
          <a:p>
            <a:pPr>
              <a:lnSpc>
                <a:spcPct val="150000"/>
              </a:lnSpc>
            </a:pPr>
            <a:r>
              <a:rPr lang="en-US" altLang="ja-JP" sz="1400" b="1" dirty="0" smtClean="0"/>
              <a:t>A</a:t>
            </a:r>
            <a:r>
              <a:rPr lang="en-US" altLang="ja-JP" sz="1000" b="1" dirty="0" smtClean="0"/>
              <a:t>7</a:t>
            </a:r>
            <a:r>
              <a:rPr lang="en-US" altLang="ja-JP" sz="1400" b="1" dirty="0" smtClean="0"/>
              <a:t>. </a:t>
            </a:r>
            <a:r>
              <a:rPr lang="ja-JP" altLang="en-US" sz="1200" b="1" dirty="0" smtClean="0"/>
              <a:t>できれば、アクティブな優良ユーザーの集客に対して、広告費を投下したい。</a:t>
            </a:r>
            <a:endParaRPr lang="en-US" altLang="ja-JP" sz="1200" b="1" dirty="0" smtClean="0"/>
          </a:p>
        </p:txBody>
      </p:sp>
      <p:sp>
        <p:nvSpPr>
          <p:cNvPr id="37"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2</a:t>
            </a:fld>
            <a:endParaRPr kumimoji="1" lang="ja-JP" altLang="en-US" dirty="0"/>
          </a:p>
        </p:txBody>
      </p:sp>
      <p:sp>
        <p:nvSpPr>
          <p:cNvPr id="13"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603716" y="1916832"/>
            <a:ext cx="7647030" cy="1077218"/>
          </a:xfrm>
          <a:prstGeom prst="rect">
            <a:avLst/>
          </a:prstGeom>
          <a:noFill/>
        </p:spPr>
        <p:txBody>
          <a:bodyPr wrap="none" rtlCol="0">
            <a:spAutoFit/>
          </a:bodyPr>
          <a:lstStyle/>
          <a:p>
            <a:pPr>
              <a:lnSpc>
                <a:spcPct val="200000"/>
              </a:lnSpc>
            </a:pPr>
            <a:r>
              <a:rPr lang="ja-JP" altLang="en-US" sz="1600" dirty="0" smtClean="0"/>
              <a:t>もし、解決したい課題が、「</a:t>
            </a:r>
            <a:r>
              <a:rPr lang="en-US" altLang="ja-JP" sz="1600" dirty="0" smtClean="0"/>
              <a:t>A</a:t>
            </a:r>
            <a:r>
              <a:rPr lang="en-US" altLang="ja-JP" sz="1200" dirty="0" smtClean="0"/>
              <a:t>1</a:t>
            </a:r>
            <a:r>
              <a:rPr lang="ja-JP" altLang="en-US" sz="1600" dirty="0" smtClean="0"/>
              <a:t>」 ～ 「</a:t>
            </a:r>
            <a:r>
              <a:rPr lang="en-US" altLang="ja-JP" sz="1600" dirty="0" smtClean="0"/>
              <a:t>A</a:t>
            </a:r>
            <a:r>
              <a:rPr lang="en-US" altLang="ja-JP" sz="1200" dirty="0" smtClean="0"/>
              <a:t>7</a:t>
            </a:r>
            <a:r>
              <a:rPr lang="ja-JP" altLang="en-US" sz="1600" dirty="0" smtClean="0"/>
              <a:t>」 の中にあれば、</a:t>
            </a:r>
            <a:r>
              <a:rPr lang="en-US" altLang="ja-JP" sz="1600" b="1" dirty="0" smtClean="0"/>
              <a:t>adcamp</a:t>
            </a:r>
            <a:r>
              <a:rPr lang="en-US" altLang="ja-JP" sz="1600" dirty="0" smtClean="0"/>
              <a:t> </a:t>
            </a:r>
            <a:r>
              <a:rPr lang="ja-JP" altLang="en-US" sz="1600" dirty="0" smtClean="0"/>
              <a:t>をお勧めいたします。</a:t>
            </a:r>
            <a:endParaRPr lang="en-US" altLang="ja-JP" sz="1600" dirty="0" smtClean="0"/>
          </a:p>
          <a:p>
            <a:pPr>
              <a:lnSpc>
                <a:spcPct val="200000"/>
              </a:lnSpc>
            </a:pPr>
            <a:r>
              <a:rPr lang="en-US" altLang="ja-JP" sz="1600" b="1" dirty="0" smtClean="0"/>
              <a:t>adcamp</a:t>
            </a:r>
            <a:r>
              <a:rPr lang="en-US" altLang="ja-JP" sz="1600" dirty="0" smtClean="0"/>
              <a:t> </a:t>
            </a:r>
            <a:r>
              <a:rPr lang="ja-JP" altLang="en-US" sz="1600" dirty="0" smtClean="0"/>
              <a:t>は、これまで出稿することができなかった、</a:t>
            </a:r>
            <a:endParaRPr kumimoji="1" lang="ja-JP" altLang="en-US" sz="1600" dirty="0"/>
          </a:p>
        </p:txBody>
      </p:sp>
      <p:sp>
        <p:nvSpPr>
          <p:cNvPr id="9" name="テキスト ボックス 8"/>
          <p:cNvSpPr txBox="1"/>
          <p:nvPr/>
        </p:nvSpPr>
        <p:spPr>
          <a:xfrm>
            <a:off x="611560" y="3212976"/>
            <a:ext cx="7290778" cy="461665"/>
          </a:xfrm>
          <a:prstGeom prst="rect">
            <a:avLst/>
          </a:prstGeom>
          <a:noFill/>
        </p:spPr>
        <p:txBody>
          <a:bodyPr wrap="none" rtlCol="0">
            <a:spAutoFit/>
          </a:bodyPr>
          <a:lstStyle/>
          <a:p>
            <a:r>
              <a:rPr lang="en-US" altLang="ja-JP" sz="2400" dirty="0" smtClean="0"/>
              <a:t>『SNS</a:t>
            </a:r>
            <a:r>
              <a:rPr lang="ja-JP" altLang="en-US" sz="2400" dirty="0" smtClean="0"/>
              <a:t>の外部サイトへ、成果報酬での出稿を可能にした</a:t>
            </a:r>
            <a:r>
              <a:rPr lang="en-US" altLang="ja-JP" sz="2400" dirty="0" smtClean="0"/>
              <a:t>』</a:t>
            </a:r>
            <a:endParaRPr kumimoji="1" lang="ja-JP" altLang="en-US" sz="2400" dirty="0"/>
          </a:p>
        </p:txBody>
      </p:sp>
      <p:sp>
        <p:nvSpPr>
          <p:cNvPr id="10" name="テキスト ボックス 9"/>
          <p:cNvSpPr txBox="1"/>
          <p:nvPr/>
        </p:nvSpPr>
        <p:spPr>
          <a:xfrm>
            <a:off x="611560" y="3789040"/>
            <a:ext cx="6107378" cy="584775"/>
          </a:xfrm>
          <a:prstGeom prst="rect">
            <a:avLst/>
          </a:prstGeom>
          <a:noFill/>
        </p:spPr>
        <p:txBody>
          <a:bodyPr wrap="none" rtlCol="0">
            <a:spAutoFit/>
          </a:bodyPr>
          <a:lstStyle/>
          <a:p>
            <a:pPr>
              <a:lnSpc>
                <a:spcPct val="200000"/>
              </a:lnSpc>
            </a:pPr>
            <a:r>
              <a:rPr lang="ja-JP" altLang="en-US" sz="1600" dirty="0" smtClean="0"/>
              <a:t>世界初の　</a:t>
            </a:r>
            <a:r>
              <a:rPr lang="en-US" altLang="ja-JP" sz="1600" dirty="0" smtClean="0"/>
              <a:t>Socialgame Campaign Platform </a:t>
            </a:r>
            <a:r>
              <a:rPr lang="ja-JP" altLang="en-US" sz="1600" dirty="0" smtClean="0"/>
              <a:t>型 </a:t>
            </a:r>
            <a:r>
              <a:rPr lang="en-US" altLang="ja-JP" sz="800" b="1" dirty="0" smtClean="0"/>
              <a:t>※1</a:t>
            </a:r>
            <a:r>
              <a:rPr lang="ja-JP" altLang="en-US" sz="1600" dirty="0" smtClean="0"/>
              <a:t> モバイル広告です。</a:t>
            </a:r>
            <a:endParaRPr lang="en-US" altLang="ja-JP" sz="1600" dirty="0" smtClean="0"/>
          </a:p>
        </p:txBody>
      </p:sp>
      <p:sp>
        <p:nvSpPr>
          <p:cNvPr id="12" name="テキスト ボックス 11"/>
          <p:cNvSpPr txBox="1"/>
          <p:nvPr/>
        </p:nvSpPr>
        <p:spPr>
          <a:xfrm>
            <a:off x="638778" y="4509120"/>
            <a:ext cx="7107053" cy="402674"/>
          </a:xfrm>
          <a:prstGeom prst="rect">
            <a:avLst/>
          </a:prstGeom>
          <a:noFill/>
        </p:spPr>
        <p:txBody>
          <a:bodyPr wrap="none" rtlCol="0">
            <a:spAutoFit/>
          </a:bodyPr>
          <a:lstStyle/>
          <a:p>
            <a:pPr>
              <a:lnSpc>
                <a:spcPct val="200000"/>
              </a:lnSpc>
            </a:pPr>
            <a:r>
              <a:rPr lang="en-US" altLang="ja-JP" sz="900" dirty="0" smtClean="0">
                <a:solidFill>
                  <a:schemeClr val="tx1">
                    <a:lumMod val="65000"/>
                    <a:lumOff val="35000"/>
                  </a:schemeClr>
                </a:solidFill>
              </a:rPr>
              <a:t>※</a:t>
            </a:r>
            <a:r>
              <a:rPr lang="en-US" altLang="ja-JP" sz="1100" dirty="0" smtClean="0">
                <a:solidFill>
                  <a:schemeClr val="tx1">
                    <a:lumMod val="65000"/>
                    <a:lumOff val="35000"/>
                  </a:schemeClr>
                </a:solidFill>
              </a:rPr>
              <a:t>1 : </a:t>
            </a:r>
            <a:r>
              <a:rPr lang="en-US" altLang="ja-JP" sz="1100" b="1" dirty="0" smtClean="0">
                <a:solidFill>
                  <a:schemeClr val="tx1">
                    <a:lumMod val="65000"/>
                    <a:lumOff val="35000"/>
                  </a:schemeClr>
                </a:solidFill>
              </a:rPr>
              <a:t>adcamp</a:t>
            </a:r>
            <a:r>
              <a:rPr lang="en-US" altLang="ja-JP" sz="1100" dirty="0" smtClean="0">
                <a:solidFill>
                  <a:schemeClr val="tx1">
                    <a:lumMod val="65000"/>
                    <a:lumOff val="35000"/>
                  </a:schemeClr>
                </a:solidFill>
              </a:rPr>
              <a:t> </a:t>
            </a:r>
            <a:r>
              <a:rPr lang="ja-JP" altLang="en-US" sz="1100" dirty="0" smtClean="0">
                <a:solidFill>
                  <a:schemeClr val="tx1">
                    <a:lumMod val="65000"/>
                    <a:lumOff val="35000"/>
                  </a:schemeClr>
                </a:solidFill>
              </a:rPr>
              <a:t>の </a:t>
            </a:r>
            <a:r>
              <a:rPr lang="en-US" altLang="ja-JP" sz="1100" dirty="0" smtClean="0">
                <a:solidFill>
                  <a:schemeClr val="tx1">
                    <a:lumMod val="65000"/>
                    <a:lumOff val="35000"/>
                  </a:schemeClr>
                </a:solidFill>
              </a:rPr>
              <a:t>Socialgame Campaign Platform </a:t>
            </a:r>
            <a:r>
              <a:rPr lang="ja-JP" altLang="en-US" sz="1100" dirty="0" smtClean="0">
                <a:solidFill>
                  <a:schemeClr val="tx1">
                    <a:lumMod val="65000"/>
                    <a:lumOff val="35000"/>
                  </a:schemeClr>
                </a:solidFill>
              </a:rPr>
              <a:t>は、メディアインデックス社の特許出願済技術（特願</a:t>
            </a:r>
            <a:r>
              <a:rPr lang="en-US" altLang="ja-JP" sz="1100" dirty="0" smtClean="0">
                <a:solidFill>
                  <a:schemeClr val="tx1">
                    <a:lumMod val="65000"/>
                    <a:lumOff val="35000"/>
                  </a:schemeClr>
                </a:solidFill>
              </a:rPr>
              <a:t>2011-50896</a:t>
            </a:r>
            <a:r>
              <a:rPr lang="ja-JP" altLang="en-US" sz="1100" dirty="0" smtClean="0">
                <a:solidFill>
                  <a:schemeClr val="tx1">
                    <a:lumMod val="65000"/>
                    <a:lumOff val="35000"/>
                  </a:schemeClr>
                </a:solidFill>
              </a:rPr>
              <a:t>）です。</a:t>
            </a:r>
            <a:endParaRPr lang="en-US" altLang="ja-JP" sz="1100" dirty="0" smtClean="0">
              <a:solidFill>
                <a:schemeClr val="tx1">
                  <a:lumMod val="65000"/>
                  <a:lumOff val="35000"/>
                </a:schemeClr>
              </a:solidFill>
            </a:endParaRPr>
          </a:p>
        </p:txBody>
      </p:sp>
      <p:sp>
        <p:nvSpPr>
          <p:cNvPr id="13" name="テキスト ボックス 12"/>
          <p:cNvSpPr txBox="1"/>
          <p:nvPr/>
        </p:nvSpPr>
        <p:spPr>
          <a:xfrm>
            <a:off x="179512" y="188640"/>
            <a:ext cx="5482206" cy="369332"/>
          </a:xfrm>
          <a:prstGeom prst="rect">
            <a:avLst/>
          </a:prstGeom>
          <a:noFill/>
        </p:spPr>
        <p:txBody>
          <a:bodyPr wrap="none" rtlCol="0">
            <a:spAutoFit/>
          </a:bodyPr>
          <a:lstStyle/>
          <a:p>
            <a:r>
              <a:rPr kumimoji="1" lang="en-US" altLang="ja-JP" dirty="0" smtClean="0"/>
              <a:t>adcamp  - Socialga</a:t>
            </a:r>
            <a:r>
              <a:rPr lang="en-US" altLang="ja-JP" dirty="0" smtClean="0"/>
              <a:t>me Campaign Platform </a:t>
            </a:r>
            <a:r>
              <a:rPr kumimoji="1" lang="en-US" altLang="ja-JP" dirty="0" smtClean="0"/>
              <a:t>-</a:t>
            </a:r>
            <a:r>
              <a:rPr lang="ja-JP" altLang="en-US" dirty="0" smtClean="0"/>
              <a:t> </a:t>
            </a:r>
            <a:r>
              <a:rPr kumimoji="1" lang="ja-JP" altLang="en-US" dirty="0" smtClean="0"/>
              <a:t>のコンセプト</a:t>
            </a:r>
            <a:endParaRPr kumimoji="1" lang="ja-JP" altLang="en-US" dirty="0"/>
          </a:p>
        </p:txBody>
      </p:sp>
      <p:sp>
        <p:nvSpPr>
          <p:cNvPr id="15"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3</a:t>
            </a:fld>
            <a:endParaRPr kumimoji="1" lang="ja-JP" altLang="en-US" dirty="0"/>
          </a:p>
        </p:txBody>
      </p:sp>
      <p:sp>
        <p:nvSpPr>
          <p:cNvPr id="16"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395536" y="1052736"/>
            <a:ext cx="8424936" cy="788806"/>
          </a:xfrm>
          <a:prstGeom prst="rect">
            <a:avLst/>
          </a:prstGeom>
          <a:noFill/>
        </p:spPr>
        <p:txBody>
          <a:bodyPr wrap="square" rtlCol="0">
            <a:spAutoFit/>
          </a:bodyPr>
          <a:lstStyle/>
          <a:p>
            <a:pPr>
              <a:lnSpc>
                <a:spcPct val="150000"/>
              </a:lnSpc>
            </a:pPr>
            <a:r>
              <a:rPr lang="en-US" altLang="ja-JP" sz="1600" dirty="0" smtClean="0"/>
              <a:t>Adcamp - Socialgame Campaign Platform</a:t>
            </a:r>
            <a:r>
              <a:rPr lang="ja-JP" altLang="en-US" sz="1600" dirty="0" smtClean="0"/>
              <a:t> </a:t>
            </a:r>
            <a:r>
              <a:rPr lang="en-US" altLang="ja-JP" sz="1600" dirty="0" smtClean="0"/>
              <a:t>- </a:t>
            </a:r>
            <a:r>
              <a:rPr lang="ja-JP" altLang="en-US" sz="1600" dirty="0" smtClean="0"/>
              <a:t>とは、国内</a:t>
            </a:r>
            <a:r>
              <a:rPr lang="en-US" altLang="ja-JP" sz="1600" dirty="0" smtClean="0"/>
              <a:t>SNS</a:t>
            </a:r>
            <a:r>
              <a:rPr lang="ja-JP" altLang="en-US" sz="1600" dirty="0" smtClean="0"/>
              <a:t>上でソーシャルゲームを展開されている</a:t>
            </a:r>
            <a:endParaRPr lang="en-US" altLang="ja-JP" sz="1600" dirty="0" smtClean="0"/>
          </a:p>
          <a:p>
            <a:pPr>
              <a:lnSpc>
                <a:spcPct val="150000"/>
              </a:lnSpc>
            </a:pPr>
            <a:r>
              <a:rPr lang="en-US" altLang="ja-JP" sz="1600" dirty="0" smtClean="0"/>
              <a:t>SAP</a:t>
            </a:r>
            <a:r>
              <a:rPr lang="ja-JP" altLang="en-US" sz="1600" dirty="0" smtClean="0"/>
              <a:t>様向けの、集客支援 広告プラットフォームです。</a:t>
            </a:r>
            <a:endParaRPr lang="en-US" altLang="ja-JP" sz="1600" dirty="0" smtClean="0"/>
          </a:p>
        </p:txBody>
      </p:sp>
      <p:sp>
        <p:nvSpPr>
          <p:cNvPr id="9" name="テキスト ボックス 8"/>
          <p:cNvSpPr txBox="1"/>
          <p:nvPr/>
        </p:nvSpPr>
        <p:spPr>
          <a:xfrm>
            <a:off x="323528" y="2051556"/>
            <a:ext cx="1755609" cy="369332"/>
          </a:xfrm>
          <a:prstGeom prst="rect">
            <a:avLst/>
          </a:prstGeom>
          <a:noFill/>
        </p:spPr>
        <p:txBody>
          <a:bodyPr wrap="none" rtlCol="0">
            <a:spAutoFit/>
          </a:bodyPr>
          <a:lstStyle/>
          <a:p>
            <a:r>
              <a:rPr lang="ja-JP" altLang="en-US" dirty="0" smtClean="0">
                <a:solidFill>
                  <a:srgbClr val="004200"/>
                </a:solidFill>
              </a:rPr>
              <a:t>解決すべき課題</a:t>
            </a:r>
            <a:endParaRPr kumimoji="1" lang="ja-JP" altLang="en-US" dirty="0">
              <a:solidFill>
                <a:srgbClr val="004200"/>
              </a:solidFill>
            </a:endParaRPr>
          </a:p>
        </p:txBody>
      </p:sp>
      <p:sp>
        <p:nvSpPr>
          <p:cNvPr id="13" name="テキスト ボックス 12"/>
          <p:cNvSpPr txBox="1"/>
          <p:nvPr/>
        </p:nvSpPr>
        <p:spPr>
          <a:xfrm>
            <a:off x="179512" y="188640"/>
            <a:ext cx="4648645" cy="369332"/>
          </a:xfrm>
          <a:prstGeom prst="rect">
            <a:avLst/>
          </a:prstGeom>
          <a:noFill/>
        </p:spPr>
        <p:txBody>
          <a:bodyPr wrap="none" rtlCol="0">
            <a:spAutoFit/>
          </a:bodyPr>
          <a:lstStyle/>
          <a:p>
            <a:r>
              <a:rPr kumimoji="1" lang="en-US" altLang="ja-JP" dirty="0" smtClean="0"/>
              <a:t>adcamp  - Socialga</a:t>
            </a:r>
            <a:r>
              <a:rPr lang="en-US" altLang="ja-JP" dirty="0" smtClean="0"/>
              <a:t>me Campaign Platform </a:t>
            </a:r>
            <a:r>
              <a:rPr kumimoji="1" lang="en-US" altLang="ja-JP" dirty="0" smtClean="0"/>
              <a:t>–</a:t>
            </a:r>
            <a:r>
              <a:rPr lang="ja-JP" altLang="en-US" dirty="0" smtClean="0"/>
              <a:t> とは</a:t>
            </a:r>
            <a:endParaRPr kumimoji="1" lang="ja-JP" altLang="en-US" dirty="0"/>
          </a:p>
        </p:txBody>
      </p:sp>
      <p:sp>
        <p:nvSpPr>
          <p:cNvPr id="14" name="角丸四角形 13"/>
          <p:cNvSpPr/>
          <p:nvPr/>
        </p:nvSpPr>
        <p:spPr>
          <a:xfrm>
            <a:off x="467544" y="2492896"/>
            <a:ext cx="8280920" cy="2664296"/>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50000"/>
              </a:lnSpc>
            </a:pPr>
            <a:r>
              <a:rPr lang="ja-JP" altLang="en-US" sz="1200" dirty="0" smtClean="0">
                <a:solidFill>
                  <a:schemeClr val="tx1"/>
                </a:solidFill>
              </a:rPr>
              <a:t>現在、国内</a:t>
            </a:r>
            <a:r>
              <a:rPr lang="en-US" altLang="ja-JP" sz="1200" dirty="0" smtClean="0">
                <a:solidFill>
                  <a:schemeClr val="tx1"/>
                </a:solidFill>
              </a:rPr>
              <a:t>SNS</a:t>
            </a:r>
            <a:r>
              <a:rPr lang="ja-JP" altLang="en-US" sz="1200" dirty="0" smtClean="0">
                <a:solidFill>
                  <a:schemeClr val="tx1"/>
                </a:solidFill>
              </a:rPr>
              <a:t>上でソーシャルゲームを展開する場合、外部からのアクセスに対して、広告コードなど、データを引き継ぐことができないため、どこから来たユーザーかなど、効果測定や分析を行うことができません。外部サイトへ広告を出稿した場合に必須となる広告効果の測定を行うすべがなく、実質、外部サイトからの集客をあきらめざるを得ない状況となっています。通常のモバイルサイトであれば、予算、獲得コストなどを考えると、もっとも安全に出稿ができるアフィリエイト広告を、まず最初に検討するのが一般的だと私たちは考えます。しかし、残念ながら、現在の国内</a:t>
            </a:r>
            <a:r>
              <a:rPr lang="en-US" altLang="ja-JP" sz="1200" dirty="0" smtClean="0">
                <a:solidFill>
                  <a:schemeClr val="tx1"/>
                </a:solidFill>
              </a:rPr>
              <a:t>SNS</a:t>
            </a:r>
            <a:r>
              <a:rPr lang="ja-JP" altLang="en-US" sz="1200" dirty="0" smtClean="0">
                <a:solidFill>
                  <a:schemeClr val="tx1"/>
                </a:solidFill>
              </a:rPr>
              <a:t>の広告メニューには、アフィリエイト広告はもとより、クリック広告についても用意がありません。</a:t>
            </a:r>
            <a:endParaRPr lang="en-US" altLang="ja-JP" sz="1200" dirty="0" smtClean="0">
              <a:solidFill>
                <a:schemeClr val="tx1"/>
              </a:solidFill>
            </a:endParaRPr>
          </a:p>
          <a:p>
            <a:endParaRPr kumimoji="1" lang="en-US" altLang="ja-JP" sz="1200" dirty="0" smtClean="0">
              <a:solidFill>
                <a:schemeClr val="tx1"/>
              </a:solidFill>
            </a:endParaRPr>
          </a:p>
          <a:p>
            <a:r>
              <a:rPr lang="ja-JP" altLang="en-US" sz="1200" dirty="0" smtClean="0">
                <a:solidFill>
                  <a:schemeClr val="tx1"/>
                </a:solidFill>
              </a:rPr>
              <a:t>私たちは、</a:t>
            </a:r>
            <a:r>
              <a:rPr lang="en-US" altLang="ja-JP" sz="1200" dirty="0" smtClean="0">
                <a:solidFill>
                  <a:schemeClr val="tx1"/>
                </a:solidFill>
              </a:rPr>
              <a:t>adcamp</a:t>
            </a:r>
            <a:r>
              <a:rPr lang="ja-JP" altLang="en-US" sz="1200" dirty="0" smtClean="0">
                <a:solidFill>
                  <a:schemeClr val="tx1"/>
                </a:solidFill>
              </a:rPr>
              <a:t>の設計コンセプト、</a:t>
            </a:r>
            <a:r>
              <a:rPr lang="en-US" altLang="ja-JP" sz="1200" dirty="0" smtClean="0">
                <a:solidFill>
                  <a:schemeClr val="tx1"/>
                </a:solidFill>
              </a:rPr>
              <a:t>Socialgame Campaign Platform </a:t>
            </a:r>
            <a:r>
              <a:rPr lang="ja-JP" altLang="en-US" sz="1200" dirty="0" smtClean="0">
                <a:solidFill>
                  <a:schemeClr val="tx1"/>
                </a:solidFill>
              </a:rPr>
              <a:t>で、この外部サイトへのアフィリエイト出稿を実現させることに世界ではじめて成功しました。（特許技術</a:t>
            </a:r>
            <a:r>
              <a:rPr lang="en-US" altLang="ja-JP" sz="1200" dirty="0" smtClean="0">
                <a:solidFill>
                  <a:schemeClr val="tx1"/>
                </a:solidFill>
              </a:rPr>
              <a:t> </a:t>
            </a:r>
            <a:r>
              <a:rPr lang="ja-JP" altLang="en-US" sz="1200" dirty="0" smtClean="0">
                <a:solidFill>
                  <a:schemeClr val="tx1"/>
                </a:solidFill>
              </a:rPr>
              <a:t>特</a:t>
            </a:r>
            <a:r>
              <a:rPr lang="ja-JP" altLang="en-US" sz="1200" dirty="0">
                <a:solidFill>
                  <a:schemeClr val="tx1"/>
                </a:solidFill>
              </a:rPr>
              <a:t>願</a:t>
            </a:r>
            <a:r>
              <a:rPr lang="en-US" altLang="ja-JP" sz="1200" dirty="0">
                <a:solidFill>
                  <a:schemeClr val="tx1"/>
                </a:solidFill>
              </a:rPr>
              <a:t>2011-50896</a:t>
            </a:r>
            <a:r>
              <a:rPr lang="ja-JP" altLang="en-US" sz="1200" dirty="0" smtClean="0">
                <a:solidFill>
                  <a:schemeClr val="tx1"/>
                </a:solidFill>
              </a:rPr>
              <a:t>）</a:t>
            </a:r>
            <a:endParaRPr kumimoji="1" lang="ja-JP" altLang="en-US" sz="1200" dirty="0">
              <a:solidFill>
                <a:schemeClr val="tx1"/>
              </a:solidFill>
            </a:endParaRPr>
          </a:p>
        </p:txBody>
      </p:sp>
      <p:sp>
        <p:nvSpPr>
          <p:cNvPr id="18"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4</a:t>
            </a:fld>
            <a:endParaRPr kumimoji="1" lang="ja-JP" altLang="en-US" dirty="0"/>
          </a:p>
        </p:txBody>
      </p:sp>
      <p:sp>
        <p:nvSpPr>
          <p:cNvPr id="16"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3" name="テキスト ボックス 12"/>
          <p:cNvSpPr txBox="1"/>
          <p:nvPr/>
        </p:nvSpPr>
        <p:spPr>
          <a:xfrm>
            <a:off x="179512" y="188640"/>
            <a:ext cx="6197146" cy="369332"/>
          </a:xfrm>
          <a:prstGeom prst="rect">
            <a:avLst/>
          </a:prstGeom>
          <a:noFill/>
        </p:spPr>
        <p:txBody>
          <a:bodyPr wrap="none" rtlCol="0">
            <a:spAutoFit/>
          </a:bodyPr>
          <a:lstStyle/>
          <a:p>
            <a:r>
              <a:rPr kumimoji="1" lang="en-US" altLang="ja-JP" dirty="0" smtClean="0"/>
              <a:t>adcamp  - Socialga</a:t>
            </a:r>
            <a:r>
              <a:rPr lang="en-US" altLang="ja-JP" dirty="0" smtClean="0"/>
              <a:t>me Campaign Platform </a:t>
            </a:r>
            <a:r>
              <a:rPr kumimoji="1" lang="en-US" altLang="ja-JP" dirty="0" smtClean="0"/>
              <a:t>–</a:t>
            </a:r>
            <a:r>
              <a:rPr lang="ja-JP" altLang="en-US" dirty="0" smtClean="0"/>
              <a:t> で解決できることは</a:t>
            </a:r>
            <a:endParaRPr kumimoji="1" lang="ja-JP" altLang="en-US" dirty="0"/>
          </a:p>
        </p:txBody>
      </p:sp>
      <p:sp>
        <p:nvSpPr>
          <p:cNvPr id="15" name="テキスト ボックス 14"/>
          <p:cNvSpPr txBox="1"/>
          <p:nvPr/>
        </p:nvSpPr>
        <p:spPr>
          <a:xfrm>
            <a:off x="323528" y="1196752"/>
            <a:ext cx="1107996" cy="369332"/>
          </a:xfrm>
          <a:prstGeom prst="rect">
            <a:avLst/>
          </a:prstGeom>
          <a:noFill/>
        </p:spPr>
        <p:txBody>
          <a:bodyPr wrap="none" rtlCol="0">
            <a:spAutoFit/>
          </a:bodyPr>
          <a:lstStyle/>
          <a:p>
            <a:r>
              <a:rPr lang="ja-JP" altLang="en-US" dirty="0" smtClean="0">
                <a:solidFill>
                  <a:srgbClr val="004200"/>
                </a:solidFill>
              </a:rPr>
              <a:t>解決方法</a:t>
            </a:r>
            <a:endParaRPr kumimoji="1" lang="ja-JP" altLang="en-US" dirty="0">
              <a:solidFill>
                <a:srgbClr val="004200"/>
              </a:solidFill>
            </a:endParaRPr>
          </a:p>
        </p:txBody>
      </p:sp>
      <p:sp>
        <p:nvSpPr>
          <p:cNvPr id="16" name="角丸四角形 15"/>
          <p:cNvSpPr/>
          <p:nvPr/>
        </p:nvSpPr>
        <p:spPr>
          <a:xfrm>
            <a:off x="467544" y="1556792"/>
            <a:ext cx="8280920" cy="3888432"/>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tx1"/>
                </a:solidFill>
              </a:rPr>
              <a:t>出稿を希望される</a:t>
            </a:r>
            <a:r>
              <a:rPr lang="en-US" altLang="ja-JP" sz="1200" dirty="0" smtClean="0">
                <a:solidFill>
                  <a:schemeClr val="tx1"/>
                </a:solidFill>
              </a:rPr>
              <a:t>SAP</a:t>
            </a:r>
            <a:r>
              <a:rPr lang="ja-JP" altLang="en-US" sz="1200" dirty="0" smtClean="0">
                <a:solidFill>
                  <a:schemeClr val="tx1"/>
                </a:solidFill>
              </a:rPr>
              <a:t>様は、集客を希望するゲームで、</a:t>
            </a:r>
            <a:r>
              <a:rPr lang="en-US" altLang="ja-JP" sz="1200" dirty="0" smtClean="0">
                <a:solidFill>
                  <a:schemeClr val="tx1"/>
                </a:solidFill>
              </a:rPr>
              <a:t>adcamp</a:t>
            </a:r>
            <a:r>
              <a:rPr lang="ja-JP" altLang="en-US" sz="1200" dirty="0" smtClean="0">
                <a:solidFill>
                  <a:schemeClr val="tx1"/>
                </a:solidFill>
              </a:rPr>
              <a:t>を使用して行うキャンペーンを設定します。例えば、「新規に登録すると限定のプレミアムアイテムがもらえます」「新規に登録すると手下が</a:t>
            </a:r>
            <a:r>
              <a:rPr lang="en-US" altLang="ja-JP" sz="1200" dirty="0" smtClean="0">
                <a:solidFill>
                  <a:schemeClr val="tx1"/>
                </a:solidFill>
              </a:rPr>
              <a:t>5</a:t>
            </a:r>
            <a:r>
              <a:rPr lang="ja-JP" altLang="en-US" sz="1200" dirty="0" smtClean="0">
                <a:solidFill>
                  <a:schemeClr val="tx1"/>
                </a:solidFill>
              </a:rPr>
              <a:t>回全回復できる特別アイテムがもれなく</a:t>
            </a:r>
            <a:r>
              <a:rPr lang="en-US" altLang="ja-JP" sz="1200" dirty="0" smtClean="0">
                <a:solidFill>
                  <a:schemeClr val="tx1"/>
                </a:solidFill>
              </a:rPr>
              <a:t>GET</a:t>
            </a:r>
            <a:r>
              <a:rPr lang="ja-JP" altLang="en-US" sz="1200" dirty="0" smtClean="0">
                <a:solidFill>
                  <a:schemeClr val="tx1"/>
                </a:solidFill>
              </a:rPr>
              <a:t>できます」といった具合です。</a:t>
            </a:r>
            <a:endParaRPr lang="en-US" altLang="ja-JP" sz="1200" dirty="0" smtClean="0">
              <a:solidFill>
                <a:schemeClr val="tx1"/>
              </a:solidFill>
            </a:endParaRPr>
          </a:p>
          <a:p>
            <a:endParaRPr kumimoji="1" lang="en-US" altLang="ja-JP" sz="1200" dirty="0" smtClean="0">
              <a:solidFill>
                <a:schemeClr val="tx1"/>
              </a:solidFill>
            </a:endParaRPr>
          </a:p>
          <a:p>
            <a:r>
              <a:rPr lang="en-US" altLang="ja-JP" sz="1200" dirty="0" smtClean="0">
                <a:solidFill>
                  <a:schemeClr val="tx1"/>
                </a:solidFill>
              </a:rPr>
              <a:t>adcamp</a:t>
            </a:r>
            <a:r>
              <a:rPr lang="ja-JP" altLang="en-US" sz="1200" dirty="0" err="1" smtClean="0">
                <a:solidFill>
                  <a:schemeClr val="tx1"/>
                </a:solidFill>
              </a:rPr>
              <a:t>に登</a:t>
            </a:r>
            <a:r>
              <a:rPr lang="ja-JP" altLang="en-US" sz="1200" dirty="0" smtClean="0">
                <a:solidFill>
                  <a:schemeClr val="tx1"/>
                </a:solidFill>
              </a:rPr>
              <a:t>録している提携メディアにて一斉に該当キャンペーンを告知。ユーザー毎にｷｬﾝﾍﾟｰﾝｺｰﾄﾞを付与し、ゲームに新規登録後、ゲーム内に設けられたキャンペーン用ページから、ｷｬﾝﾍﾟｰﾝｺｰﾄﾞ入力（実際には入力を簡略化できます）することで、ユーザーには限定アイテムを付与し、そのタイミングで</a:t>
            </a:r>
            <a:r>
              <a:rPr lang="en-US" altLang="ja-JP" sz="1200" dirty="0" smtClean="0">
                <a:solidFill>
                  <a:schemeClr val="tx1"/>
                </a:solidFill>
              </a:rPr>
              <a:t>adcamp</a:t>
            </a:r>
            <a:r>
              <a:rPr lang="ja-JP" altLang="en-US" sz="1200" dirty="0" smtClean="0">
                <a:solidFill>
                  <a:schemeClr val="tx1"/>
                </a:solidFill>
              </a:rPr>
              <a:t>側へｷｬﾝﾍﾟｰﾝｺｰﾄﾞを返すことで、成果データの認証、承認を</a:t>
            </a:r>
            <a:r>
              <a:rPr lang="ja-JP" altLang="en-US" sz="1200" dirty="0" err="1" smtClean="0">
                <a:solidFill>
                  <a:schemeClr val="tx1"/>
                </a:solidFill>
              </a:rPr>
              <a:t>行ういます。</a:t>
            </a:r>
            <a:endParaRPr lang="en-US" altLang="ja-JP" sz="1200" dirty="0" smtClean="0">
              <a:solidFill>
                <a:schemeClr val="tx1"/>
              </a:solidFill>
            </a:endParaRPr>
          </a:p>
          <a:p>
            <a:pPr>
              <a:lnSpc>
                <a:spcPct val="150000"/>
              </a:lnSpc>
            </a:pPr>
            <a:endParaRPr kumimoji="1" lang="en-US" altLang="ja-JP" sz="1200" dirty="0" smtClean="0">
              <a:solidFill>
                <a:schemeClr val="tx1"/>
              </a:solidFill>
            </a:endParaRPr>
          </a:p>
          <a:p>
            <a:r>
              <a:rPr lang="ja-JP" altLang="en-US" sz="1200" dirty="0" smtClean="0">
                <a:solidFill>
                  <a:schemeClr val="tx1"/>
                </a:solidFill>
              </a:rPr>
              <a:t>この技術によって、</a:t>
            </a:r>
            <a:r>
              <a:rPr lang="en-US" altLang="ja-JP" sz="1200" dirty="0" smtClean="0">
                <a:solidFill>
                  <a:schemeClr val="tx1"/>
                </a:solidFill>
              </a:rPr>
              <a:t>SNS</a:t>
            </a:r>
            <a:r>
              <a:rPr lang="ja-JP" altLang="en-US" sz="1200" dirty="0" smtClean="0">
                <a:solidFill>
                  <a:schemeClr val="tx1"/>
                </a:solidFill>
              </a:rPr>
              <a:t>の外部サイトへの、アフィリエイトでの広告出稿を可能にしただけでなく、ゲームを開始し、限定アイテムを獲得した人にだけ成果を返すという、アクティブな優良ユーザーに対してのみ予算を使うことができるという、質の高い広告出稿を可能にしました。</a:t>
            </a:r>
            <a:endParaRPr lang="en-US" altLang="ja-JP" sz="1200" dirty="0" smtClean="0">
              <a:solidFill>
                <a:schemeClr val="tx1"/>
              </a:solidFill>
            </a:endParaRPr>
          </a:p>
          <a:p>
            <a:endParaRPr kumimoji="1" lang="en-US" altLang="ja-JP" sz="1200" dirty="0" smtClean="0">
              <a:solidFill>
                <a:schemeClr val="tx1"/>
              </a:solidFill>
            </a:endParaRPr>
          </a:p>
          <a:p>
            <a:r>
              <a:rPr lang="ja-JP" altLang="en-US" sz="1200" dirty="0" smtClean="0">
                <a:solidFill>
                  <a:schemeClr val="tx1"/>
                </a:solidFill>
              </a:rPr>
              <a:t>国内のモバイルサイトは、</a:t>
            </a:r>
            <a:r>
              <a:rPr lang="en-US" altLang="ja-JP" sz="1200" dirty="0" smtClean="0">
                <a:solidFill>
                  <a:schemeClr val="tx1"/>
                </a:solidFill>
              </a:rPr>
              <a:t>2</a:t>
            </a:r>
            <a:r>
              <a:rPr lang="ja-JP" altLang="en-US" sz="1200" dirty="0" smtClean="0">
                <a:solidFill>
                  <a:schemeClr val="tx1"/>
                </a:solidFill>
              </a:rPr>
              <a:t>大</a:t>
            </a:r>
            <a:r>
              <a:rPr lang="en-US" altLang="ja-JP" sz="1200" dirty="0" smtClean="0">
                <a:solidFill>
                  <a:schemeClr val="tx1"/>
                </a:solidFill>
              </a:rPr>
              <a:t>SNS</a:t>
            </a:r>
            <a:r>
              <a:rPr lang="ja-JP" altLang="en-US" sz="1200" dirty="0" smtClean="0">
                <a:solidFill>
                  <a:schemeClr val="tx1"/>
                </a:solidFill>
              </a:rPr>
              <a:t>以外にも、数えきれないくらい沢山のサイトが存在し、比較にならないほど大きなトラフィックが存在しています。</a:t>
            </a:r>
            <a:endParaRPr lang="en-US" altLang="ja-JP" sz="1200" dirty="0" smtClean="0">
              <a:solidFill>
                <a:schemeClr val="tx1"/>
              </a:solidFill>
            </a:endParaRPr>
          </a:p>
          <a:p>
            <a:endParaRPr kumimoji="1" lang="en-US" altLang="ja-JP" sz="1200" dirty="0" smtClean="0">
              <a:solidFill>
                <a:schemeClr val="tx1"/>
              </a:solidFill>
            </a:endParaRPr>
          </a:p>
          <a:p>
            <a:r>
              <a:rPr lang="ja-JP" altLang="en-US" sz="1200" dirty="0" smtClean="0">
                <a:solidFill>
                  <a:schemeClr val="tx1"/>
                </a:solidFill>
              </a:rPr>
              <a:t>これまでアプローチすることが許されなかった、数多くのサイトへの出稿が可能になり、限られた予算内で、安価で、質の高いユーザーの誘導が可能となり、</a:t>
            </a:r>
            <a:r>
              <a:rPr lang="en-US" altLang="ja-JP" sz="1200" dirty="0" smtClean="0">
                <a:solidFill>
                  <a:schemeClr val="tx1"/>
                </a:solidFill>
              </a:rPr>
              <a:t>SAP</a:t>
            </a:r>
            <a:r>
              <a:rPr lang="ja-JP" altLang="en-US" sz="1200" dirty="0" smtClean="0">
                <a:solidFill>
                  <a:schemeClr val="tx1"/>
                </a:solidFill>
              </a:rPr>
              <a:t>の皆様の、さらなる収益化へのお手伝いができることを、私たちは嬉しく思います。</a:t>
            </a:r>
            <a:endParaRPr kumimoji="1" lang="ja-JP" altLang="en-US" sz="1200" dirty="0">
              <a:solidFill>
                <a:schemeClr val="tx1"/>
              </a:solidFill>
            </a:endParaRPr>
          </a:p>
        </p:txBody>
      </p:sp>
      <p:sp>
        <p:nvSpPr>
          <p:cNvPr id="18"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5</a:t>
            </a:fld>
            <a:endParaRPr kumimoji="1" lang="ja-JP" altLang="en-US" dirty="0"/>
          </a:p>
        </p:txBody>
      </p:sp>
      <p:sp>
        <p:nvSpPr>
          <p:cNvPr id="14"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3" name="テキスト ボックス 12"/>
          <p:cNvSpPr txBox="1"/>
          <p:nvPr/>
        </p:nvSpPr>
        <p:spPr>
          <a:xfrm>
            <a:off x="179512" y="188640"/>
            <a:ext cx="4233927" cy="369332"/>
          </a:xfrm>
          <a:prstGeom prst="rect">
            <a:avLst/>
          </a:prstGeom>
          <a:noFill/>
        </p:spPr>
        <p:txBody>
          <a:bodyPr wrap="none" rtlCol="0">
            <a:spAutoFit/>
          </a:bodyPr>
          <a:lstStyle/>
          <a:p>
            <a:r>
              <a:rPr kumimoji="1" lang="en-US" altLang="ja-JP" dirty="0" smtClean="0"/>
              <a:t>adcamp  </a:t>
            </a:r>
            <a:r>
              <a:rPr kumimoji="1" lang="ja-JP" altLang="en-US" dirty="0" smtClean="0"/>
              <a:t>サービス概念図</a:t>
            </a:r>
            <a:r>
              <a:rPr lang="ja-JP" altLang="en-US" dirty="0" smtClean="0"/>
              <a:t>（メインサービス）</a:t>
            </a:r>
            <a:endParaRPr kumimoji="1" lang="ja-JP" altLang="en-US" dirty="0"/>
          </a:p>
        </p:txBody>
      </p:sp>
      <p:sp>
        <p:nvSpPr>
          <p:cNvPr id="15" name="テキスト ボックス 14"/>
          <p:cNvSpPr txBox="1"/>
          <p:nvPr/>
        </p:nvSpPr>
        <p:spPr>
          <a:xfrm>
            <a:off x="323528" y="836712"/>
            <a:ext cx="2407710" cy="369332"/>
          </a:xfrm>
          <a:prstGeom prst="rect">
            <a:avLst/>
          </a:prstGeom>
          <a:noFill/>
        </p:spPr>
        <p:txBody>
          <a:bodyPr wrap="none" rtlCol="0">
            <a:spAutoFit/>
          </a:bodyPr>
          <a:lstStyle/>
          <a:p>
            <a:r>
              <a:rPr lang="en-US" altLang="ja-JP" dirty="0" smtClean="0">
                <a:solidFill>
                  <a:srgbClr val="004200"/>
                </a:solidFill>
              </a:rPr>
              <a:t>adcamp</a:t>
            </a:r>
            <a:r>
              <a:rPr lang="ja-JP" altLang="en-US" dirty="0" smtClean="0">
                <a:solidFill>
                  <a:srgbClr val="004200"/>
                </a:solidFill>
              </a:rPr>
              <a:t>の使用イメージ</a:t>
            </a:r>
            <a:endParaRPr kumimoji="1" lang="ja-JP" altLang="en-US" dirty="0">
              <a:solidFill>
                <a:srgbClr val="004200"/>
              </a:solidFill>
            </a:endParaRPr>
          </a:p>
        </p:txBody>
      </p:sp>
      <p:grpSp>
        <p:nvGrpSpPr>
          <p:cNvPr id="12" name="グループ化 11"/>
          <p:cNvGrpSpPr/>
          <p:nvPr/>
        </p:nvGrpSpPr>
        <p:grpSpPr>
          <a:xfrm>
            <a:off x="395536" y="1556791"/>
            <a:ext cx="1512168" cy="3816422"/>
            <a:chOff x="683568" y="1772816"/>
            <a:chExt cx="1512168" cy="3529924"/>
          </a:xfrm>
          <a:solidFill>
            <a:schemeClr val="tx1"/>
          </a:solidFill>
        </p:grpSpPr>
        <p:sp>
          <p:nvSpPr>
            <p:cNvPr id="14" name="角丸四角形 13"/>
            <p:cNvSpPr/>
            <p:nvPr/>
          </p:nvSpPr>
          <p:spPr>
            <a:xfrm>
              <a:off x="683568" y="1772816"/>
              <a:ext cx="1512168" cy="3529924"/>
            </a:xfrm>
            <a:prstGeom prst="roundRect">
              <a:avLst>
                <a:gd name="adj" fmla="val 618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000" dirty="0" smtClean="0">
                  <a:solidFill>
                    <a:schemeClr val="bg1"/>
                  </a:solidFill>
                </a:rPr>
                <a:t>★ 限定情報 ★</a:t>
              </a: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r>
                <a:rPr lang="ja-JP" altLang="en-US" sz="1000" dirty="0" smtClean="0">
                  <a:solidFill>
                    <a:schemeClr val="bg1"/>
                  </a:solidFill>
                </a:rPr>
                <a:t>攻撃力 </a:t>
              </a:r>
              <a:r>
                <a:rPr lang="en-US" altLang="ja-JP" sz="1000" dirty="0" smtClean="0">
                  <a:solidFill>
                    <a:schemeClr val="bg1"/>
                  </a:solidFill>
                </a:rPr>
                <a:t>1400</a:t>
              </a:r>
            </a:p>
            <a:p>
              <a:pPr algn="ctr"/>
              <a:r>
                <a:rPr lang="ja-JP" altLang="en-US" sz="1000" dirty="0" smtClean="0">
                  <a:solidFill>
                    <a:schemeClr val="bg1"/>
                  </a:solidFill>
                </a:rPr>
                <a:t>防御力 </a:t>
              </a:r>
              <a:r>
                <a:rPr lang="en-US" altLang="ja-JP" sz="1000" dirty="0" smtClean="0">
                  <a:solidFill>
                    <a:schemeClr val="bg1"/>
                  </a:solidFill>
                </a:rPr>
                <a:t>1050</a:t>
              </a:r>
            </a:p>
            <a:p>
              <a:pPr algn="ctr"/>
              <a:endParaRPr lang="en-US" altLang="ja-JP" sz="1000" dirty="0" smtClean="0">
                <a:solidFill>
                  <a:schemeClr val="bg1"/>
                </a:solidFill>
              </a:endParaRPr>
            </a:p>
            <a:p>
              <a:pPr algn="ctr"/>
              <a:r>
                <a:rPr lang="ja-JP" altLang="en-US" sz="1000" dirty="0" smtClean="0">
                  <a:solidFill>
                    <a:schemeClr val="bg1"/>
                  </a:solidFill>
                </a:rPr>
                <a:t>今新規登録すると</a:t>
              </a:r>
              <a:endParaRPr lang="en-US" altLang="ja-JP" sz="1000" dirty="0" smtClean="0">
                <a:solidFill>
                  <a:schemeClr val="bg1"/>
                </a:solidFill>
              </a:endParaRPr>
            </a:p>
            <a:p>
              <a:pPr algn="ctr"/>
              <a:r>
                <a:rPr lang="ja-JP" altLang="en-US" sz="1000" dirty="0" smtClean="0">
                  <a:solidFill>
                    <a:schemeClr val="bg1"/>
                  </a:solidFill>
                </a:rPr>
                <a:t>超限定レアアイテム</a:t>
              </a:r>
              <a:endParaRPr lang="en-US" altLang="ja-JP" sz="1000" dirty="0" smtClean="0">
                <a:solidFill>
                  <a:schemeClr val="bg1"/>
                </a:solidFill>
              </a:endParaRPr>
            </a:p>
            <a:p>
              <a:pPr algn="ctr"/>
              <a:r>
                <a:rPr lang="en-US" altLang="ja-JP" sz="1000" dirty="0" smtClean="0">
                  <a:solidFill>
                    <a:schemeClr val="bg1"/>
                  </a:solidFill>
                </a:rPr>
                <a:t>『</a:t>
              </a:r>
              <a:r>
                <a:rPr kumimoji="1" lang="ja-JP" altLang="en-US" sz="1000" dirty="0" smtClean="0">
                  <a:solidFill>
                    <a:schemeClr val="bg1"/>
                  </a:solidFill>
                </a:rPr>
                <a:t>青炎の魔剣</a:t>
              </a:r>
              <a:r>
                <a:rPr kumimoji="1" lang="en-US" altLang="ja-JP" sz="1000" dirty="0" smtClean="0">
                  <a:solidFill>
                    <a:schemeClr val="bg1"/>
                  </a:solidFill>
                </a:rPr>
                <a:t>』</a:t>
              </a:r>
              <a:r>
                <a:rPr kumimoji="1" lang="ja-JP" altLang="en-US" sz="1000" dirty="0" smtClean="0">
                  <a:solidFill>
                    <a:schemeClr val="bg1"/>
                  </a:solidFill>
                </a:rPr>
                <a:t>を</a:t>
              </a:r>
              <a:endParaRPr kumimoji="1" lang="en-US" altLang="ja-JP" sz="1000" dirty="0" smtClean="0">
                <a:solidFill>
                  <a:schemeClr val="bg1"/>
                </a:solidFill>
              </a:endParaRPr>
            </a:p>
            <a:p>
              <a:pPr algn="ctr"/>
              <a:r>
                <a:rPr kumimoji="1" lang="ja-JP" altLang="en-US" sz="1000" dirty="0" smtClean="0">
                  <a:solidFill>
                    <a:schemeClr val="bg1"/>
                  </a:solidFill>
                </a:rPr>
                <a:t>差し上げます。</a:t>
              </a:r>
              <a:endParaRPr kumimoji="1" lang="en-US" altLang="ja-JP" sz="1000" dirty="0" smtClean="0">
                <a:solidFill>
                  <a:schemeClr val="bg1"/>
                </a:solidFill>
              </a:endParaRPr>
            </a:p>
            <a:p>
              <a:pPr algn="ctr"/>
              <a:endParaRPr lang="en-US" altLang="ja-JP" sz="1000" dirty="0" smtClean="0">
                <a:solidFill>
                  <a:schemeClr val="bg1"/>
                </a:solidFill>
              </a:endParaRPr>
            </a:p>
            <a:p>
              <a:pPr algn="ctr"/>
              <a:r>
                <a:rPr kumimoji="1" lang="ja-JP" altLang="en-US" sz="1000" dirty="0" smtClean="0">
                  <a:solidFill>
                    <a:schemeClr val="bg1"/>
                  </a:solidFill>
                </a:rPr>
                <a:t>↓の</a:t>
              </a:r>
              <a:r>
                <a:rPr kumimoji="1" lang="en-US" altLang="ja-JP" sz="1000" dirty="0" smtClean="0">
                  <a:solidFill>
                    <a:schemeClr val="bg1"/>
                  </a:solidFill>
                </a:rPr>
                <a:t>URL</a:t>
              </a:r>
              <a:r>
                <a:rPr kumimoji="1" lang="ja-JP" altLang="en-US" sz="1000" dirty="0" smtClean="0">
                  <a:solidFill>
                    <a:schemeClr val="bg1"/>
                  </a:solidFill>
                </a:rPr>
                <a:t>から登録した後、再度↓からアクセスすることでｷｬﾝﾍﾟｰﾝｺｰﾄﾞを取得できます。登録して限定ﾚｱｱｲﾃﾑをｹﾞｯﾄ</a:t>
              </a:r>
              <a:r>
                <a:rPr kumimoji="1" lang="en-US" altLang="ja-JP" sz="1000" dirty="0" smtClean="0">
                  <a:solidFill>
                    <a:schemeClr val="bg1"/>
                  </a:solidFill>
                </a:rPr>
                <a:t>!</a:t>
              </a:r>
            </a:p>
            <a:p>
              <a:pPr algn="ctr"/>
              <a:endParaRPr lang="en-US" altLang="ja-JP" sz="1000" dirty="0" smtClean="0">
                <a:solidFill>
                  <a:schemeClr val="bg1"/>
                </a:solidFill>
              </a:endParaRPr>
            </a:p>
            <a:p>
              <a:pPr algn="ctr"/>
              <a:r>
                <a:rPr kumimoji="1" lang="ja-JP" altLang="en-US" sz="1000" u="sng" dirty="0" smtClean="0">
                  <a:solidFill>
                    <a:schemeClr val="bg1"/>
                  </a:solidFill>
                </a:rPr>
                <a:t>ゲームのページへ</a:t>
              </a:r>
              <a:endParaRPr kumimoji="1" lang="en-US" altLang="ja-JP" sz="1000" u="sng" dirty="0" smtClean="0">
                <a:solidFill>
                  <a:schemeClr val="bg1"/>
                </a:solidFill>
              </a:endParaRPr>
            </a:p>
            <a:p>
              <a:pPr algn="ctr"/>
              <a:endParaRPr lang="en-US" altLang="ja-JP" sz="1000" dirty="0" smtClean="0">
                <a:solidFill>
                  <a:schemeClr val="bg1"/>
                </a:solidFill>
              </a:endParaRPr>
            </a:p>
            <a:p>
              <a:pPr algn="ctr"/>
              <a:endParaRPr kumimoji="1" lang="ja-JP" altLang="en-US" sz="1000" dirty="0">
                <a:solidFill>
                  <a:schemeClr val="bg1"/>
                </a:solidFill>
              </a:endParaRPr>
            </a:p>
          </p:txBody>
        </p:sp>
        <p:pic>
          <p:nvPicPr>
            <p:cNvPr id="17" name="Picture 2"/>
            <p:cNvPicPr>
              <a:picLocks noChangeAspect="1" noChangeArrowheads="1"/>
            </p:cNvPicPr>
            <p:nvPr/>
          </p:nvPicPr>
          <p:blipFill>
            <a:blip r:embed="rId4" cstate="print"/>
            <a:srcRect/>
            <a:stretch>
              <a:fillRect/>
            </a:stretch>
          </p:blipFill>
          <p:spPr bwMode="auto">
            <a:xfrm>
              <a:off x="899592" y="2060848"/>
              <a:ext cx="1028452" cy="1028452"/>
            </a:xfrm>
            <a:prstGeom prst="rect">
              <a:avLst/>
            </a:prstGeom>
            <a:grpFill/>
            <a:ln w="9525">
              <a:noFill/>
              <a:miter lim="800000"/>
              <a:headEnd/>
              <a:tailEnd/>
            </a:ln>
          </p:spPr>
        </p:pic>
      </p:grpSp>
      <p:sp>
        <p:nvSpPr>
          <p:cNvPr id="20" name="テキスト ボックス 19"/>
          <p:cNvSpPr txBox="1"/>
          <p:nvPr/>
        </p:nvSpPr>
        <p:spPr>
          <a:xfrm>
            <a:off x="467544" y="1340768"/>
            <a:ext cx="1368152" cy="253916"/>
          </a:xfrm>
          <a:prstGeom prst="rect">
            <a:avLst/>
          </a:prstGeom>
          <a:noFill/>
        </p:spPr>
        <p:txBody>
          <a:bodyPr wrap="square" rtlCol="0">
            <a:spAutoFit/>
          </a:bodyPr>
          <a:lstStyle/>
          <a:p>
            <a:pPr algn="ctr"/>
            <a:r>
              <a:rPr lang="ja-JP" altLang="en-US" sz="1050" b="1" dirty="0" smtClean="0">
                <a:latin typeface="+mj-ea"/>
                <a:ea typeface="+mj-ea"/>
              </a:rPr>
              <a:t>ウェブ</a:t>
            </a:r>
            <a:endParaRPr kumimoji="1" lang="en-US" altLang="ja-JP" sz="1050" b="1" dirty="0" smtClean="0">
              <a:latin typeface="+mj-ea"/>
              <a:ea typeface="+mj-ea"/>
            </a:endParaRPr>
          </a:p>
        </p:txBody>
      </p:sp>
      <p:sp>
        <p:nvSpPr>
          <p:cNvPr id="23" name="テキスト ボックス 22"/>
          <p:cNvSpPr txBox="1"/>
          <p:nvPr/>
        </p:nvSpPr>
        <p:spPr>
          <a:xfrm>
            <a:off x="2195736" y="1590908"/>
            <a:ext cx="1368152" cy="253916"/>
          </a:xfrm>
          <a:prstGeom prst="rect">
            <a:avLst/>
          </a:prstGeom>
          <a:noFill/>
        </p:spPr>
        <p:txBody>
          <a:bodyPr wrap="square" rtlCol="0">
            <a:spAutoFit/>
          </a:bodyPr>
          <a:lstStyle/>
          <a:p>
            <a:pPr algn="ctr"/>
            <a:r>
              <a:rPr lang="ja-JP" altLang="en-US" sz="1050" b="1" dirty="0" smtClean="0">
                <a:latin typeface="+mj-ea"/>
                <a:ea typeface="+mj-ea"/>
              </a:rPr>
              <a:t>メール</a:t>
            </a:r>
            <a:endParaRPr kumimoji="1" lang="en-US" altLang="ja-JP" sz="1050" b="1" dirty="0" smtClean="0">
              <a:latin typeface="+mj-ea"/>
              <a:ea typeface="+mj-ea"/>
            </a:endParaRPr>
          </a:p>
        </p:txBody>
      </p:sp>
      <p:sp>
        <p:nvSpPr>
          <p:cNvPr id="24" name="円柱 23"/>
          <p:cNvSpPr/>
          <p:nvPr/>
        </p:nvSpPr>
        <p:spPr>
          <a:xfrm>
            <a:off x="4139952" y="1700808"/>
            <a:ext cx="1584176" cy="4320480"/>
          </a:xfrm>
          <a:prstGeom prst="can">
            <a:avLst>
              <a:gd name="adj" fmla="val 2176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adcamp</a:t>
            </a:r>
            <a:endParaRPr kumimoji="1" lang="ja-JP" altLang="en-US" dirty="0"/>
          </a:p>
        </p:txBody>
      </p:sp>
      <p:sp>
        <p:nvSpPr>
          <p:cNvPr id="27" name="角丸四角形 26"/>
          <p:cNvSpPr/>
          <p:nvPr/>
        </p:nvSpPr>
        <p:spPr>
          <a:xfrm>
            <a:off x="2060104" y="1853208"/>
            <a:ext cx="1656184" cy="4312096"/>
          </a:xfrm>
          <a:prstGeom prst="roundRect">
            <a:avLst>
              <a:gd name="adj" fmla="val 618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000" dirty="0" smtClean="0">
                <a:solidFill>
                  <a:schemeClr val="tx1"/>
                </a:solidFill>
              </a:rPr>
              <a:t>To :</a:t>
            </a:r>
            <a:r>
              <a:rPr lang="ja-JP" altLang="en-US" sz="1000" dirty="0" smtClean="0">
                <a:solidFill>
                  <a:schemeClr val="tx1"/>
                </a:solidFill>
              </a:rPr>
              <a:t>○○</a:t>
            </a:r>
            <a:r>
              <a:rPr lang="en-US" altLang="ja-JP" sz="1000" dirty="0" smtClean="0">
                <a:solidFill>
                  <a:schemeClr val="tx1"/>
                </a:solidFill>
              </a:rPr>
              <a:t>@</a:t>
            </a:r>
            <a:r>
              <a:rPr lang="en-US" altLang="ja-JP" sz="1000" dirty="0" err="1" smtClean="0">
                <a:solidFill>
                  <a:schemeClr val="tx1"/>
                </a:solidFill>
              </a:rPr>
              <a:t>docomo.ne.jp</a:t>
            </a:r>
            <a:endParaRPr lang="en-US" altLang="ja-JP" sz="1000" dirty="0" smtClean="0">
              <a:solidFill>
                <a:schemeClr val="tx1"/>
              </a:solidFill>
            </a:endParaRPr>
          </a:p>
          <a:p>
            <a:r>
              <a:rPr lang="ja-JP" altLang="en-US" sz="1000" dirty="0" smtClean="0">
                <a:solidFill>
                  <a:schemeClr val="tx1"/>
                </a:solidFill>
              </a:rPr>
              <a:t>件名：ﾚｱｱｲﾃﾑ</a:t>
            </a:r>
            <a:r>
              <a:rPr lang="en-US" altLang="ja-JP" sz="1000" dirty="0" smtClean="0">
                <a:solidFill>
                  <a:schemeClr val="tx1"/>
                </a:solidFill>
              </a:rPr>
              <a:t>GET</a:t>
            </a:r>
          </a:p>
          <a:p>
            <a:r>
              <a:rPr lang="en-US" altLang="ja-JP" sz="1000" dirty="0" smtClean="0">
                <a:solidFill>
                  <a:schemeClr val="tx1"/>
                </a:solidFill>
              </a:rPr>
              <a:t>-------------------------------</a:t>
            </a:r>
          </a:p>
          <a:p>
            <a:r>
              <a:rPr lang="ja-JP" altLang="en-US" sz="1000" dirty="0" smtClean="0">
                <a:solidFill>
                  <a:schemeClr val="tx1"/>
                </a:solidFill>
              </a:rPr>
              <a:t>○○さんこんにちは。</a:t>
            </a:r>
            <a:endParaRPr lang="en-US" altLang="ja-JP" sz="1000" dirty="0" smtClean="0">
              <a:solidFill>
                <a:schemeClr val="tx1"/>
              </a:solidFill>
            </a:endParaRPr>
          </a:p>
          <a:p>
            <a:r>
              <a:rPr lang="ja-JP" altLang="en-US" sz="1000" dirty="0" smtClean="0">
                <a:solidFill>
                  <a:schemeClr val="tx1"/>
                </a:solidFill>
              </a:rPr>
              <a:t>今日は、人気ゲーム</a:t>
            </a:r>
            <a:endParaRPr lang="en-US" altLang="ja-JP" sz="1000" dirty="0" smtClean="0">
              <a:solidFill>
                <a:schemeClr val="tx1"/>
              </a:solidFill>
            </a:endParaRPr>
          </a:p>
          <a:p>
            <a:r>
              <a:rPr lang="en-US" altLang="ja-JP" sz="1000" dirty="0" smtClean="0">
                <a:solidFill>
                  <a:schemeClr val="tx1"/>
                </a:solidFill>
              </a:rPr>
              <a:t>『</a:t>
            </a:r>
            <a:r>
              <a:rPr lang="ja-JP" altLang="en-US" sz="1000" dirty="0" smtClean="0">
                <a:solidFill>
                  <a:schemeClr val="tx1"/>
                </a:solidFill>
              </a:rPr>
              <a:t>ロストエレメント</a:t>
            </a:r>
            <a:r>
              <a:rPr lang="en-US" altLang="ja-JP" sz="1000" dirty="0" smtClean="0">
                <a:solidFill>
                  <a:schemeClr val="tx1"/>
                </a:solidFill>
              </a:rPr>
              <a:t>』</a:t>
            </a:r>
            <a:r>
              <a:rPr lang="ja-JP" altLang="en-US" sz="1000" dirty="0" smtClean="0">
                <a:solidFill>
                  <a:schemeClr val="tx1"/>
                </a:solidFill>
              </a:rPr>
              <a:t>からのご案内です。</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○○さんが新規にロスエレをはじめると、限定レアアイテム青炎の魔剣がもらえるｷｬﾝﾍﾟｰﾝがｽﾀｰﾄしました。</a:t>
            </a:r>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　　　　　　　　攻撃力 </a:t>
            </a:r>
            <a:r>
              <a:rPr lang="en-US" altLang="ja-JP" sz="1000" dirty="0" smtClean="0">
                <a:solidFill>
                  <a:schemeClr val="tx1"/>
                </a:solidFill>
              </a:rPr>
              <a:t>1400</a:t>
            </a:r>
          </a:p>
          <a:p>
            <a:r>
              <a:rPr lang="ja-JP" altLang="en-US" sz="1000" dirty="0" smtClean="0">
                <a:solidFill>
                  <a:schemeClr val="tx1"/>
                </a:solidFill>
              </a:rPr>
              <a:t>　　　　　　　　防御力 </a:t>
            </a:r>
            <a:r>
              <a:rPr lang="en-US" altLang="ja-JP" sz="1000" dirty="0" smtClean="0">
                <a:solidFill>
                  <a:schemeClr val="tx1"/>
                </a:solidFill>
              </a:rPr>
              <a:t>1050</a:t>
            </a:r>
          </a:p>
          <a:p>
            <a:endParaRPr lang="en-US" altLang="ja-JP" sz="1000" dirty="0" smtClean="0">
              <a:solidFill>
                <a:schemeClr val="tx1"/>
              </a:solidFill>
            </a:endParaRPr>
          </a:p>
          <a:p>
            <a:endParaRPr lang="en-US" altLang="ja-JP" sz="1000" dirty="0" smtClean="0">
              <a:solidFill>
                <a:schemeClr val="tx1"/>
              </a:solidFill>
            </a:endParaRPr>
          </a:p>
          <a:p>
            <a:endParaRPr lang="en-US" altLang="ja-JP" sz="1000" dirty="0" smtClean="0">
              <a:solidFill>
                <a:schemeClr val="tx1"/>
              </a:solidFill>
            </a:endParaRPr>
          </a:p>
          <a:p>
            <a:r>
              <a:rPr lang="ja-JP" altLang="en-US" sz="1000" dirty="0" smtClean="0">
                <a:solidFill>
                  <a:schemeClr val="tx1"/>
                </a:solidFill>
              </a:rPr>
              <a:t>↓の</a:t>
            </a:r>
            <a:r>
              <a:rPr lang="en-US" altLang="ja-JP" sz="1000" dirty="0" smtClean="0">
                <a:solidFill>
                  <a:schemeClr val="tx1"/>
                </a:solidFill>
              </a:rPr>
              <a:t>URL</a:t>
            </a:r>
            <a:r>
              <a:rPr lang="ja-JP" altLang="en-US" sz="1000" dirty="0" smtClean="0">
                <a:solidFill>
                  <a:schemeClr val="tx1"/>
                </a:solidFill>
              </a:rPr>
              <a:t>から登録したあと、再度↓の</a:t>
            </a:r>
            <a:r>
              <a:rPr lang="en-US" altLang="ja-JP" sz="1000" dirty="0" smtClean="0">
                <a:solidFill>
                  <a:schemeClr val="tx1"/>
                </a:solidFill>
              </a:rPr>
              <a:t>URL</a:t>
            </a:r>
            <a:r>
              <a:rPr lang="ja-JP" altLang="en-US" sz="1000" dirty="0" smtClean="0">
                <a:solidFill>
                  <a:schemeClr val="tx1"/>
                </a:solidFill>
              </a:rPr>
              <a:t>からアクセスすることで</a:t>
            </a:r>
            <a:r>
              <a:rPr kumimoji="1" lang="ja-JP" altLang="en-US" sz="1000" dirty="0" smtClean="0">
                <a:solidFill>
                  <a:schemeClr val="tx1"/>
                </a:solidFill>
              </a:rPr>
              <a:t>ｷｬﾝﾍﾟｰﾝｺｰﾄﾞを</a:t>
            </a:r>
            <a:r>
              <a:rPr lang="ja-JP" altLang="en-US" sz="1000" dirty="0" smtClean="0">
                <a:solidFill>
                  <a:schemeClr val="tx1"/>
                </a:solidFill>
              </a:rPr>
              <a:t>取得できます。登録して</a:t>
            </a:r>
            <a:r>
              <a:rPr kumimoji="1" lang="ja-JP" altLang="en-US" sz="1000" dirty="0" smtClean="0">
                <a:solidFill>
                  <a:schemeClr val="tx1"/>
                </a:solidFill>
              </a:rPr>
              <a:t>限定ﾚｱｱｲﾃﾑを</a:t>
            </a:r>
            <a:r>
              <a:rPr kumimoji="1" lang="en-US" altLang="ja-JP" sz="1000" dirty="0" smtClean="0">
                <a:solidFill>
                  <a:schemeClr val="tx1"/>
                </a:solidFill>
              </a:rPr>
              <a:t>GET! </a:t>
            </a:r>
            <a:r>
              <a:rPr kumimoji="1" lang="ja-JP" altLang="en-US" sz="1000" dirty="0" smtClean="0">
                <a:solidFill>
                  <a:schemeClr val="tx1"/>
                </a:solidFill>
              </a:rPr>
              <a:t>友達に自慢しよう</a:t>
            </a:r>
            <a:r>
              <a:rPr kumimoji="1" lang="en-US" altLang="ja-JP" sz="1000" dirty="0" smtClean="0">
                <a:solidFill>
                  <a:schemeClr val="tx1"/>
                </a:solidFill>
              </a:rPr>
              <a:t>!</a:t>
            </a:r>
          </a:p>
          <a:p>
            <a:endParaRPr lang="en-US" altLang="ja-JP" sz="1000" dirty="0" smtClean="0">
              <a:solidFill>
                <a:schemeClr val="tx1"/>
              </a:solidFill>
            </a:endParaRPr>
          </a:p>
          <a:p>
            <a:r>
              <a:rPr kumimoji="1" lang="ja-JP" altLang="en-US" sz="1000" u="sng" dirty="0" smtClean="0">
                <a:solidFill>
                  <a:schemeClr val="tx1"/>
                </a:solidFill>
              </a:rPr>
              <a:t>ゲームのページへ</a:t>
            </a:r>
            <a:endParaRPr kumimoji="1" lang="en-US" altLang="ja-JP" sz="1000" u="sng" dirty="0" smtClean="0">
              <a:solidFill>
                <a:schemeClr val="tx1"/>
              </a:solidFill>
            </a:endParaRPr>
          </a:p>
          <a:p>
            <a:endParaRPr lang="en-US" altLang="ja-JP" sz="1000" dirty="0" smtClean="0">
              <a:solidFill>
                <a:schemeClr val="tx1"/>
              </a:solidFill>
            </a:endParaRPr>
          </a:p>
          <a:p>
            <a:endParaRPr kumimoji="1" lang="ja-JP" altLang="en-US" sz="1000" dirty="0">
              <a:solidFill>
                <a:schemeClr val="tx1"/>
              </a:solidFill>
            </a:endParaRPr>
          </a:p>
        </p:txBody>
      </p:sp>
      <p:pic>
        <p:nvPicPr>
          <p:cNvPr id="28" name="Picture 2"/>
          <p:cNvPicPr>
            <a:picLocks noChangeAspect="1" noChangeArrowheads="1"/>
          </p:cNvPicPr>
          <p:nvPr/>
        </p:nvPicPr>
        <p:blipFill>
          <a:blip r:embed="rId5" cstate="print"/>
          <a:srcRect/>
          <a:stretch>
            <a:fillRect/>
          </a:stretch>
        </p:blipFill>
        <p:spPr bwMode="auto">
          <a:xfrm>
            <a:off x="2204120" y="3941440"/>
            <a:ext cx="576064" cy="576064"/>
          </a:xfrm>
          <a:prstGeom prst="rect">
            <a:avLst/>
          </a:prstGeom>
          <a:solidFill>
            <a:schemeClr val="bg1"/>
          </a:solidFill>
          <a:ln w="12700">
            <a:solidFill>
              <a:schemeClr val="tx1"/>
            </a:solidFill>
            <a:miter lim="800000"/>
            <a:headEnd/>
            <a:tailEnd/>
          </a:ln>
        </p:spPr>
      </p:pic>
      <p:grpSp>
        <p:nvGrpSpPr>
          <p:cNvPr id="46" name="グループ化 45"/>
          <p:cNvGrpSpPr/>
          <p:nvPr/>
        </p:nvGrpSpPr>
        <p:grpSpPr>
          <a:xfrm>
            <a:off x="6516216" y="1268760"/>
            <a:ext cx="1656184" cy="2016224"/>
            <a:chOff x="6516216" y="1268760"/>
            <a:chExt cx="1656184" cy="2016224"/>
          </a:xfrm>
        </p:grpSpPr>
        <p:sp>
          <p:nvSpPr>
            <p:cNvPr id="30" name="角丸四角形 29"/>
            <p:cNvSpPr/>
            <p:nvPr/>
          </p:nvSpPr>
          <p:spPr>
            <a:xfrm>
              <a:off x="6516216" y="1268760"/>
              <a:ext cx="1656184" cy="2016224"/>
            </a:xfrm>
            <a:prstGeom prst="roundRect">
              <a:avLst>
                <a:gd name="adj" fmla="val 618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900" dirty="0" smtClean="0">
                <a:solidFill>
                  <a:schemeClr val="tx1"/>
                </a:solidFill>
              </a:endParaRPr>
            </a:p>
            <a:p>
              <a:pPr algn="ctr"/>
              <a:endParaRPr lang="en-US" altLang="ja-JP" sz="900" dirty="0" smtClean="0">
                <a:solidFill>
                  <a:schemeClr val="tx1"/>
                </a:solidFill>
              </a:endParaRPr>
            </a:p>
            <a:p>
              <a:pPr algn="ctr"/>
              <a:endParaRPr kumimoji="1" lang="en-US" altLang="ja-JP" sz="900" dirty="0" smtClean="0">
                <a:solidFill>
                  <a:schemeClr val="tx1"/>
                </a:solidFill>
              </a:endParaRPr>
            </a:p>
            <a:p>
              <a:pPr algn="ctr"/>
              <a:endParaRPr lang="en-US" altLang="ja-JP" sz="900" dirty="0" smtClean="0">
                <a:solidFill>
                  <a:schemeClr val="tx1"/>
                </a:solidFill>
              </a:endParaRPr>
            </a:p>
            <a:p>
              <a:pPr algn="ctr"/>
              <a:endParaRPr kumimoji="1" lang="en-US" altLang="ja-JP" sz="900" dirty="0" smtClean="0">
                <a:solidFill>
                  <a:schemeClr val="tx1"/>
                </a:solidFill>
              </a:endParaRPr>
            </a:p>
            <a:p>
              <a:pPr algn="ctr"/>
              <a:endParaRPr lang="en-US" altLang="ja-JP" sz="900" dirty="0" smtClean="0">
                <a:solidFill>
                  <a:schemeClr val="tx1"/>
                </a:solidFill>
              </a:endParaRPr>
            </a:p>
            <a:p>
              <a:pPr algn="ctr"/>
              <a:r>
                <a:rPr kumimoji="1" lang="ja-JP" altLang="en-US" sz="900" dirty="0" smtClean="0">
                  <a:solidFill>
                    <a:schemeClr val="tx1"/>
                  </a:solidFill>
                </a:rPr>
                <a:t>同意事項（必読）とｻｰﾋﾞｽ提供者に関する事項</a:t>
              </a:r>
              <a:r>
                <a:rPr kumimoji="1" lang="en-US" altLang="ja-JP" sz="900" dirty="0" smtClean="0">
                  <a:solidFill>
                    <a:schemeClr val="tx1"/>
                  </a:solidFill>
                </a:rPr>
                <a:t>(</a:t>
              </a:r>
              <a:r>
                <a:rPr kumimoji="1" lang="ja-JP" altLang="en-US" sz="900" dirty="0" smtClean="0">
                  <a:solidFill>
                    <a:schemeClr val="tx1"/>
                  </a:solidFill>
                </a:rPr>
                <a:t>必読）に同意して</a:t>
              </a:r>
              <a:endParaRPr kumimoji="1" lang="en-US" altLang="ja-JP" sz="900" dirty="0" smtClean="0">
                <a:solidFill>
                  <a:schemeClr val="tx1"/>
                </a:solidFill>
              </a:endParaRPr>
            </a:p>
            <a:p>
              <a:pPr algn="ctr"/>
              <a:endParaRPr lang="en-US" altLang="ja-JP" sz="900" dirty="0" smtClean="0">
                <a:solidFill>
                  <a:schemeClr val="tx1"/>
                </a:solidFill>
              </a:endParaRPr>
            </a:p>
            <a:p>
              <a:pPr algn="ctr"/>
              <a:endParaRPr kumimoji="1" lang="en-US" altLang="ja-JP" sz="900" dirty="0" smtClean="0">
                <a:solidFill>
                  <a:schemeClr val="tx1"/>
                </a:solidFill>
              </a:endParaRPr>
            </a:p>
            <a:p>
              <a:pPr algn="ctr"/>
              <a:endParaRPr lang="en-US" altLang="ja-JP" sz="900" dirty="0" smtClean="0">
                <a:solidFill>
                  <a:schemeClr val="tx1"/>
                </a:solidFill>
              </a:endParaRPr>
            </a:p>
            <a:p>
              <a:pPr algn="ctr"/>
              <a:r>
                <a:rPr kumimoji="1" lang="ja-JP" altLang="en-US" sz="900" dirty="0" smtClean="0">
                  <a:solidFill>
                    <a:schemeClr val="tx1"/>
                  </a:solidFill>
                </a:rPr>
                <a:t>ﾏｲｹﾞｰﾑに追加する</a:t>
              </a:r>
              <a:endParaRPr kumimoji="1" lang="ja-JP" altLang="en-US" sz="900" dirty="0">
                <a:solidFill>
                  <a:schemeClr val="tx1"/>
                </a:solidFill>
              </a:endParaRPr>
            </a:p>
          </p:txBody>
        </p:sp>
        <p:sp>
          <p:nvSpPr>
            <p:cNvPr id="31" name="角丸四角形 30"/>
            <p:cNvSpPr/>
            <p:nvPr/>
          </p:nvSpPr>
          <p:spPr>
            <a:xfrm>
              <a:off x="6516216" y="1268760"/>
              <a:ext cx="1656184" cy="432048"/>
            </a:xfrm>
            <a:prstGeom prst="roundRect">
              <a:avLst>
                <a:gd name="adj" fmla="val 6183"/>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000" b="1" dirty="0" smtClean="0">
                  <a:solidFill>
                    <a:schemeClr val="tx1"/>
                  </a:solidFill>
                </a:rPr>
                <a:t>ロストエレメント</a:t>
              </a:r>
              <a:endParaRPr kumimoji="1" lang="ja-JP" altLang="en-US" sz="1000" b="1" dirty="0">
                <a:solidFill>
                  <a:schemeClr val="tx1"/>
                </a:solidFill>
              </a:endParaRPr>
            </a:p>
          </p:txBody>
        </p:sp>
        <p:pic>
          <p:nvPicPr>
            <p:cNvPr id="32" name="Picture 3"/>
            <p:cNvPicPr>
              <a:picLocks noChangeAspect="1" noChangeArrowheads="1"/>
            </p:cNvPicPr>
            <p:nvPr/>
          </p:nvPicPr>
          <p:blipFill>
            <a:blip r:embed="rId6" cstate="print"/>
            <a:srcRect/>
            <a:stretch>
              <a:fillRect/>
            </a:stretch>
          </p:blipFill>
          <p:spPr bwMode="auto">
            <a:xfrm>
              <a:off x="6516216" y="1484784"/>
              <a:ext cx="1656184" cy="662474"/>
            </a:xfrm>
            <a:prstGeom prst="rect">
              <a:avLst/>
            </a:prstGeom>
            <a:noFill/>
            <a:ln w="9525">
              <a:noFill/>
              <a:miter lim="800000"/>
              <a:headEnd/>
              <a:tailEnd/>
            </a:ln>
          </p:spPr>
        </p:pic>
        <p:sp>
          <p:nvSpPr>
            <p:cNvPr id="33" name="正方形/長方形 32"/>
            <p:cNvSpPr/>
            <p:nvPr/>
          </p:nvSpPr>
          <p:spPr>
            <a:xfrm>
              <a:off x="6948264" y="2636912"/>
              <a:ext cx="792088" cy="216024"/>
            </a:xfrm>
            <a:prstGeom prst="rect">
              <a:avLst/>
            </a:prstGeom>
            <a:solidFill>
              <a:schemeClr val="bg1">
                <a:lumMod val="75000"/>
              </a:schemeClr>
            </a:solidFill>
            <a:ln w="6350">
              <a:solidFill>
                <a:schemeClr val="tx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ゲーム開始</a:t>
              </a:r>
              <a:endParaRPr kumimoji="1" lang="ja-JP" altLang="en-US" sz="900" dirty="0">
                <a:solidFill>
                  <a:schemeClr val="tx1"/>
                </a:solidFill>
              </a:endParaRPr>
            </a:p>
          </p:txBody>
        </p:sp>
      </p:grpSp>
      <p:grpSp>
        <p:nvGrpSpPr>
          <p:cNvPr id="47" name="グループ化 46"/>
          <p:cNvGrpSpPr/>
          <p:nvPr/>
        </p:nvGrpSpPr>
        <p:grpSpPr>
          <a:xfrm>
            <a:off x="6516216" y="3789040"/>
            <a:ext cx="1656184" cy="2376264"/>
            <a:chOff x="6516216" y="3789040"/>
            <a:chExt cx="1656184" cy="2376264"/>
          </a:xfrm>
        </p:grpSpPr>
        <p:sp>
          <p:nvSpPr>
            <p:cNvPr id="35" name="角丸四角形 34"/>
            <p:cNvSpPr/>
            <p:nvPr/>
          </p:nvSpPr>
          <p:spPr>
            <a:xfrm>
              <a:off x="6516216" y="3789040"/>
              <a:ext cx="1656184" cy="2376264"/>
            </a:xfrm>
            <a:prstGeom prst="roundRect">
              <a:avLst>
                <a:gd name="adj" fmla="val 618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r>
                <a:rPr lang="ja-JP" altLang="en-US" sz="1000" dirty="0" smtClean="0">
                  <a:solidFill>
                    <a:schemeClr val="bg1"/>
                  </a:solidFill>
                </a:rPr>
                <a:t>ｷｬﾝﾍﾟｰﾝｱｲﾃﾑを</a:t>
              </a:r>
              <a:r>
                <a:rPr lang="en-US" altLang="ja-JP" sz="1000" dirty="0" smtClean="0">
                  <a:solidFill>
                    <a:schemeClr val="bg1"/>
                  </a:solidFill>
                </a:rPr>
                <a:t>GET</a:t>
              </a:r>
            </a:p>
            <a:p>
              <a:pPr algn="ctr"/>
              <a:endParaRPr lang="en-US" altLang="ja-JP" sz="1000" dirty="0" smtClean="0">
                <a:solidFill>
                  <a:schemeClr val="bg1"/>
                </a:solidFill>
              </a:endParaRPr>
            </a:p>
            <a:p>
              <a:pPr algn="ctr"/>
              <a:r>
                <a:rPr lang="ja-JP" altLang="en-US" sz="800" dirty="0" smtClean="0">
                  <a:solidFill>
                    <a:schemeClr val="bg1"/>
                  </a:solidFill>
                </a:rPr>
                <a:t>　　　　青炎の魔剣</a:t>
              </a:r>
              <a:endParaRPr lang="en-US" altLang="ja-JP" sz="800" dirty="0" smtClean="0">
                <a:solidFill>
                  <a:schemeClr val="bg1"/>
                </a:solidFill>
              </a:endParaRPr>
            </a:p>
            <a:p>
              <a:pPr algn="ctr"/>
              <a:r>
                <a:rPr lang="ja-JP" altLang="en-US" sz="800" dirty="0" smtClean="0">
                  <a:solidFill>
                    <a:schemeClr val="bg1"/>
                  </a:solidFill>
                </a:rPr>
                <a:t>　　　　　攻撃力 </a:t>
              </a:r>
              <a:r>
                <a:rPr lang="en-US" altLang="ja-JP" sz="800" dirty="0" smtClean="0">
                  <a:solidFill>
                    <a:schemeClr val="bg1"/>
                  </a:solidFill>
                </a:rPr>
                <a:t>1400</a:t>
              </a:r>
            </a:p>
            <a:p>
              <a:pPr algn="ctr"/>
              <a:r>
                <a:rPr lang="ja-JP" altLang="en-US" sz="800" dirty="0" smtClean="0">
                  <a:solidFill>
                    <a:schemeClr val="bg1"/>
                  </a:solidFill>
                </a:rPr>
                <a:t>　　　　　防御力 </a:t>
              </a:r>
              <a:r>
                <a:rPr lang="en-US" altLang="ja-JP" sz="800" dirty="0" smtClean="0">
                  <a:solidFill>
                    <a:schemeClr val="bg1"/>
                  </a:solidFill>
                </a:rPr>
                <a:t>1050</a:t>
              </a:r>
            </a:p>
            <a:p>
              <a:pPr algn="ctr"/>
              <a:endParaRPr lang="en-US" altLang="ja-JP" sz="1000" dirty="0" smtClean="0">
                <a:solidFill>
                  <a:schemeClr val="bg1"/>
                </a:solidFill>
              </a:endParaRPr>
            </a:p>
            <a:p>
              <a:pPr algn="ctr"/>
              <a:endParaRPr kumimoji="1" lang="ja-JP" altLang="en-US" sz="1000" dirty="0">
                <a:solidFill>
                  <a:schemeClr val="bg1"/>
                </a:solidFill>
              </a:endParaRPr>
            </a:p>
          </p:txBody>
        </p:sp>
        <p:pic>
          <p:nvPicPr>
            <p:cNvPr id="36" name="Picture 2"/>
            <p:cNvPicPr>
              <a:picLocks noChangeAspect="1" noChangeArrowheads="1"/>
            </p:cNvPicPr>
            <p:nvPr/>
          </p:nvPicPr>
          <p:blipFill>
            <a:blip r:embed="rId7" cstate="print"/>
            <a:srcRect/>
            <a:stretch>
              <a:fillRect/>
            </a:stretch>
          </p:blipFill>
          <p:spPr bwMode="auto">
            <a:xfrm>
              <a:off x="6804248" y="4797152"/>
              <a:ext cx="360040" cy="360040"/>
            </a:xfrm>
            <a:prstGeom prst="rect">
              <a:avLst/>
            </a:prstGeom>
            <a:noFill/>
            <a:ln w="9525">
              <a:noFill/>
              <a:miter lim="800000"/>
              <a:headEnd/>
              <a:tailEnd/>
            </a:ln>
          </p:spPr>
        </p:pic>
        <p:pic>
          <p:nvPicPr>
            <p:cNvPr id="38" name="Picture 4"/>
            <p:cNvPicPr>
              <a:picLocks noChangeAspect="1" noChangeArrowheads="1"/>
            </p:cNvPicPr>
            <p:nvPr/>
          </p:nvPicPr>
          <p:blipFill>
            <a:blip r:embed="rId8" cstate="print"/>
            <a:srcRect/>
            <a:stretch>
              <a:fillRect/>
            </a:stretch>
          </p:blipFill>
          <p:spPr bwMode="auto">
            <a:xfrm>
              <a:off x="6660232" y="3828797"/>
              <a:ext cx="1340768" cy="536307"/>
            </a:xfrm>
            <a:prstGeom prst="rect">
              <a:avLst/>
            </a:prstGeom>
            <a:noFill/>
            <a:ln w="9525">
              <a:noFill/>
              <a:miter lim="800000"/>
              <a:headEnd/>
              <a:tailEnd/>
            </a:ln>
          </p:spPr>
        </p:pic>
        <p:sp>
          <p:nvSpPr>
            <p:cNvPr id="39" name="正方形/長方形 38"/>
            <p:cNvSpPr/>
            <p:nvPr/>
          </p:nvSpPr>
          <p:spPr>
            <a:xfrm>
              <a:off x="6804248" y="5301208"/>
              <a:ext cx="1080120" cy="216024"/>
            </a:xfrm>
            <a:prstGeom prst="rect">
              <a:avLst/>
            </a:prstGeom>
            <a:solidFill>
              <a:schemeClr val="bg1">
                <a:lumMod val="85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rPr>
                <a:t>アイテムを受取る</a:t>
              </a:r>
              <a:endParaRPr kumimoji="1" lang="ja-JP" altLang="en-US" sz="900" b="1" dirty="0">
                <a:solidFill>
                  <a:schemeClr val="tx1"/>
                </a:solidFill>
              </a:endParaRPr>
            </a:p>
          </p:txBody>
        </p:sp>
      </p:grpSp>
      <p:sp>
        <p:nvSpPr>
          <p:cNvPr id="40" name="右矢印 39"/>
          <p:cNvSpPr/>
          <p:nvPr/>
        </p:nvSpPr>
        <p:spPr>
          <a:xfrm rot="10800000">
            <a:off x="3203848" y="2132856"/>
            <a:ext cx="1224136" cy="576064"/>
          </a:xfrm>
          <a:prstGeom prst="rightArrow">
            <a:avLst/>
          </a:prstGeom>
          <a:solidFill>
            <a:schemeClr val="accent6">
              <a:lumMod val="20000"/>
              <a:lumOff val="80000"/>
              <a:alpha val="4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右矢印 40"/>
          <p:cNvSpPr/>
          <p:nvPr/>
        </p:nvSpPr>
        <p:spPr>
          <a:xfrm rot="11701100">
            <a:off x="4862033" y="4247037"/>
            <a:ext cx="1940290" cy="576064"/>
          </a:xfrm>
          <a:prstGeom prst="rightArrow">
            <a:avLst/>
          </a:prstGeom>
          <a:solidFill>
            <a:schemeClr val="accent6">
              <a:lumMod val="20000"/>
              <a:lumOff val="80000"/>
              <a:alpha val="4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吹き出し 41"/>
          <p:cNvSpPr/>
          <p:nvPr/>
        </p:nvSpPr>
        <p:spPr>
          <a:xfrm>
            <a:off x="4283968" y="980728"/>
            <a:ext cx="1296144" cy="576064"/>
          </a:xfrm>
          <a:prstGeom prst="wedgeRoundRectCallout">
            <a:avLst>
              <a:gd name="adj1" fmla="val -47807"/>
              <a:gd name="adj2" fmla="val 183884"/>
              <a:gd name="adj3" fmla="val 16667"/>
            </a:avLst>
          </a:prstGeom>
          <a:solidFill>
            <a:schemeClr val="accent3">
              <a:lumMod val="20000"/>
              <a:lumOff val="8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800" dirty="0" smtClean="0">
                <a:solidFill>
                  <a:schemeClr val="tx1"/>
                </a:solidFill>
              </a:rPr>
              <a:t>端末毎など、ｷｬﾝﾍﾟｰﾝｺｰﾄﾞを付与。端末</a:t>
            </a:r>
            <a:r>
              <a:rPr kumimoji="1" lang="en-US" altLang="ja-JP" sz="800" dirty="0" smtClean="0">
                <a:solidFill>
                  <a:schemeClr val="tx1"/>
                </a:solidFill>
              </a:rPr>
              <a:t>ID</a:t>
            </a:r>
            <a:r>
              <a:rPr kumimoji="1" lang="ja-JP" altLang="en-US" sz="800" dirty="0" smtClean="0">
                <a:solidFill>
                  <a:schemeClr val="tx1"/>
                </a:solidFill>
              </a:rPr>
              <a:t>と媒体</a:t>
            </a:r>
            <a:r>
              <a:rPr kumimoji="1" lang="en-US" altLang="ja-JP" sz="800" dirty="0" smtClean="0">
                <a:solidFill>
                  <a:schemeClr val="tx1"/>
                </a:solidFill>
              </a:rPr>
              <a:t>ID</a:t>
            </a:r>
            <a:r>
              <a:rPr kumimoji="1" lang="ja-JP" altLang="en-US" sz="800" dirty="0" smtClean="0">
                <a:solidFill>
                  <a:schemeClr val="tx1"/>
                </a:solidFill>
              </a:rPr>
              <a:t>を</a:t>
            </a:r>
            <a:r>
              <a:rPr kumimoji="1" lang="en-US" altLang="ja-JP" sz="800" dirty="0" smtClean="0">
                <a:solidFill>
                  <a:schemeClr val="tx1"/>
                </a:solidFill>
              </a:rPr>
              <a:t>DB</a:t>
            </a:r>
            <a:r>
              <a:rPr kumimoji="1" lang="ja-JP" altLang="en-US" sz="800" dirty="0" smtClean="0">
                <a:solidFill>
                  <a:schemeClr val="tx1"/>
                </a:solidFill>
              </a:rPr>
              <a:t>へ記録し誘導</a:t>
            </a:r>
            <a:endParaRPr kumimoji="1" lang="ja-JP" altLang="en-US" sz="800" dirty="0">
              <a:solidFill>
                <a:schemeClr val="tx1"/>
              </a:solidFill>
            </a:endParaRPr>
          </a:p>
        </p:txBody>
      </p:sp>
      <p:sp>
        <p:nvSpPr>
          <p:cNvPr id="45" name="フローチャート : 代替処理 44"/>
          <p:cNvSpPr/>
          <p:nvPr/>
        </p:nvSpPr>
        <p:spPr>
          <a:xfrm>
            <a:off x="251520" y="5445224"/>
            <a:ext cx="1728192" cy="648072"/>
          </a:xfrm>
          <a:prstGeom prst="flowChartAlternateProcess">
            <a:avLst/>
          </a:prstGeom>
          <a:solidFill>
            <a:schemeClr val="accent3">
              <a:lumMod val="40000"/>
              <a:lumOff val="60000"/>
              <a:alpha val="45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rPr>
              <a:t>登録をした後、再度同じ</a:t>
            </a:r>
            <a:r>
              <a:rPr lang="en-US" altLang="ja-JP" sz="800" dirty="0" smtClean="0">
                <a:solidFill>
                  <a:schemeClr val="tx1"/>
                </a:solidFill>
              </a:rPr>
              <a:t>URL</a:t>
            </a:r>
            <a:r>
              <a:rPr lang="ja-JP" altLang="en-US" sz="800" dirty="0" smtClean="0">
                <a:solidFill>
                  <a:schemeClr val="tx1"/>
                </a:solidFill>
              </a:rPr>
              <a:t>からアクセスすることで、キャンペーンコードが付与され、自動的にキャンペーンページへ遷移します。</a:t>
            </a:r>
            <a:endParaRPr kumimoji="1" lang="ja-JP" altLang="en-US" sz="800" dirty="0">
              <a:solidFill>
                <a:schemeClr val="tx1"/>
              </a:solidFill>
            </a:endParaRPr>
          </a:p>
        </p:txBody>
      </p:sp>
      <p:sp>
        <p:nvSpPr>
          <p:cNvPr id="48" name="右矢印 47"/>
          <p:cNvSpPr/>
          <p:nvPr/>
        </p:nvSpPr>
        <p:spPr>
          <a:xfrm>
            <a:off x="3275856" y="2708920"/>
            <a:ext cx="3384376" cy="576064"/>
          </a:xfrm>
          <a:prstGeom prst="rightArrow">
            <a:avLst/>
          </a:prstGeom>
          <a:solidFill>
            <a:schemeClr val="accent6">
              <a:lumMod val="20000"/>
              <a:lumOff val="80000"/>
              <a:alpha val="4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6</a:t>
            </a:fld>
            <a:endParaRPr kumimoji="1" lang="ja-JP" altLang="en-US" dirty="0"/>
          </a:p>
        </p:txBody>
      </p:sp>
      <p:sp>
        <p:nvSpPr>
          <p:cNvPr id="51" name="右矢印 50"/>
          <p:cNvSpPr/>
          <p:nvPr/>
        </p:nvSpPr>
        <p:spPr>
          <a:xfrm>
            <a:off x="2267744" y="5373216"/>
            <a:ext cx="4536504" cy="576064"/>
          </a:xfrm>
          <a:prstGeom prst="rightArrow">
            <a:avLst/>
          </a:prstGeom>
          <a:solidFill>
            <a:schemeClr val="accent6">
              <a:lumMod val="20000"/>
              <a:lumOff val="80000"/>
              <a:alpha val="4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吹き出し 43"/>
          <p:cNvSpPr/>
          <p:nvPr/>
        </p:nvSpPr>
        <p:spPr>
          <a:xfrm>
            <a:off x="4067944" y="4941168"/>
            <a:ext cx="1728192" cy="1368152"/>
          </a:xfrm>
          <a:prstGeom prst="wedgeRoundRectCallout">
            <a:avLst>
              <a:gd name="adj1" fmla="val 43673"/>
              <a:gd name="adj2" fmla="val -80341"/>
              <a:gd name="adj3" fmla="val 16667"/>
            </a:avLst>
          </a:prstGeom>
          <a:solidFill>
            <a:schemeClr val="accent3">
              <a:lumMod val="20000"/>
              <a:lumOff val="8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800" dirty="0" smtClean="0">
                <a:solidFill>
                  <a:schemeClr val="tx1"/>
                </a:solidFill>
              </a:rPr>
              <a:t>ｷｬﾝﾍﾟｰﾝｺｰﾄﾞを</a:t>
            </a:r>
            <a:r>
              <a:rPr lang="en-US" altLang="ja-JP" sz="800" dirty="0" err="1" smtClean="0">
                <a:solidFill>
                  <a:schemeClr val="tx1"/>
                </a:solidFill>
              </a:rPr>
              <a:t>adcamp</a:t>
            </a:r>
            <a:r>
              <a:rPr lang="ja-JP" altLang="en-US" sz="800" dirty="0" smtClean="0">
                <a:solidFill>
                  <a:schemeClr val="tx1"/>
                </a:solidFill>
              </a:rPr>
              <a:t>サーバーに送ることで承認されます。承認結果が</a:t>
            </a:r>
            <a:r>
              <a:rPr lang="en-US" altLang="ja-JP" sz="800" dirty="0" smtClean="0">
                <a:solidFill>
                  <a:schemeClr val="tx1"/>
                </a:solidFill>
              </a:rPr>
              <a:t>XML</a:t>
            </a:r>
            <a:r>
              <a:rPr lang="ja-JP" altLang="en-US" sz="800" dirty="0" smtClean="0">
                <a:solidFill>
                  <a:schemeClr val="tx1"/>
                </a:solidFill>
              </a:rPr>
              <a:t>形式で返却されるので、結果を取得いただき、ｹﾞｰﾑ側にて限定ｱｲﾃﾑなどを付与してください。</a:t>
            </a:r>
            <a:endParaRPr lang="en-US" altLang="ja-JP" sz="800" dirty="0" smtClean="0">
              <a:solidFill>
                <a:schemeClr val="tx1"/>
              </a:solidFill>
            </a:endParaRPr>
          </a:p>
          <a:p>
            <a:r>
              <a:rPr lang="ja-JP" altLang="en-US" sz="800" dirty="0" smtClean="0">
                <a:solidFill>
                  <a:schemeClr val="tx1"/>
                </a:solidFill>
              </a:rPr>
              <a:t>ｷｬﾝﾍﾟｰﾝｺｰﾄﾞ送信時に、ﾕﾆｰｸなｺｰﾄﾞをあわせて送ることで、重複ﾁｪｯｸもｼｽﾃﾑ側で行えます。</a:t>
            </a:r>
            <a:endParaRPr lang="en-US" altLang="ja-JP" sz="800" dirty="0" smtClean="0">
              <a:solidFill>
                <a:schemeClr val="tx1"/>
              </a:solidFill>
            </a:endParaRPr>
          </a:p>
        </p:txBody>
      </p:sp>
      <p:sp>
        <p:nvSpPr>
          <p:cNvPr id="43" name="フローチャート : 代替処理 42"/>
          <p:cNvSpPr/>
          <p:nvPr/>
        </p:nvSpPr>
        <p:spPr>
          <a:xfrm>
            <a:off x="7092280" y="5733256"/>
            <a:ext cx="1800200" cy="504056"/>
          </a:xfrm>
          <a:prstGeom prst="flowChartAlternateProcess">
            <a:avLst/>
          </a:prstGeom>
          <a:solidFill>
            <a:schemeClr val="bg1"/>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成果の承認とユーザーにアイテムを付与するページ（クライアント様にて制作をいただくページになります。）</a:t>
            </a:r>
            <a:endParaRPr kumimoji="1" lang="ja-JP" altLang="en-US" sz="800" dirty="0">
              <a:solidFill>
                <a:schemeClr val="tx1"/>
              </a:solidFill>
            </a:endParaRPr>
          </a:p>
        </p:txBody>
      </p:sp>
      <p:sp>
        <p:nvSpPr>
          <p:cNvPr id="49"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grpSp>
        <p:nvGrpSpPr>
          <p:cNvPr id="60" name="グループ化 59"/>
          <p:cNvGrpSpPr/>
          <p:nvPr/>
        </p:nvGrpSpPr>
        <p:grpSpPr>
          <a:xfrm>
            <a:off x="6228184" y="692696"/>
            <a:ext cx="2863185" cy="349007"/>
            <a:chOff x="6228184" y="692696"/>
            <a:chExt cx="2863185" cy="349007"/>
          </a:xfrm>
        </p:grpSpPr>
        <p:pic>
          <p:nvPicPr>
            <p:cNvPr id="54" name="Picture 2"/>
            <p:cNvPicPr>
              <a:picLocks noChangeAspect="1" noChangeArrowheads="1"/>
            </p:cNvPicPr>
            <p:nvPr/>
          </p:nvPicPr>
          <p:blipFill>
            <a:blip r:embed="rId9" cstate="print"/>
            <a:srcRect/>
            <a:stretch>
              <a:fillRect/>
            </a:stretch>
          </p:blipFill>
          <p:spPr bwMode="auto">
            <a:xfrm>
              <a:off x="7956376" y="692696"/>
              <a:ext cx="237626" cy="288032"/>
            </a:xfrm>
            <a:prstGeom prst="rect">
              <a:avLst/>
            </a:prstGeom>
            <a:noFill/>
            <a:ln w="9525">
              <a:noFill/>
              <a:miter lim="800000"/>
              <a:headEnd/>
              <a:tailEnd/>
            </a:ln>
          </p:spPr>
        </p:pic>
        <p:pic>
          <p:nvPicPr>
            <p:cNvPr id="55" name="Picture 3"/>
            <p:cNvPicPr>
              <a:picLocks noChangeAspect="1" noChangeArrowheads="1"/>
            </p:cNvPicPr>
            <p:nvPr/>
          </p:nvPicPr>
          <p:blipFill>
            <a:blip r:embed="rId10" cstate="print"/>
            <a:srcRect/>
            <a:stretch>
              <a:fillRect/>
            </a:stretch>
          </p:blipFill>
          <p:spPr bwMode="auto">
            <a:xfrm>
              <a:off x="6621827" y="692696"/>
              <a:ext cx="254429" cy="288032"/>
            </a:xfrm>
            <a:prstGeom prst="rect">
              <a:avLst/>
            </a:prstGeom>
            <a:noFill/>
            <a:ln w="9525">
              <a:noFill/>
              <a:miter lim="800000"/>
              <a:headEnd/>
              <a:tailEnd/>
            </a:ln>
          </p:spPr>
        </p:pic>
        <p:sp>
          <p:nvSpPr>
            <p:cNvPr id="56" name="テキスト ボックス 55"/>
            <p:cNvSpPr txBox="1"/>
            <p:nvPr/>
          </p:nvSpPr>
          <p:spPr>
            <a:xfrm>
              <a:off x="8100392" y="764704"/>
              <a:ext cx="990977"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Smart Phone</a:t>
              </a:r>
              <a:endParaRPr kumimoji="1" lang="ja-JP" altLang="en-US" sz="1200" dirty="0">
                <a:solidFill>
                  <a:schemeClr val="tx1">
                    <a:lumMod val="50000"/>
                    <a:lumOff val="50000"/>
                  </a:schemeClr>
                </a:solidFill>
              </a:endParaRPr>
            </a:p>
          </p:txBody>
        </p:sp>
        <p:sp>
          <p:nvSpPr>
            <p:cNvPr id="57" name="テキスト ボックス 56"/>
            <p:cNvSpPr txBox="1"/>
            <p:nvPr/>
          </p:nvSpPr>
          <p:spPr>
            <a:xfrm>
              <a:off x="6788491" y="764704"/>
              <a:ext cx="1270604"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Feature Phone </a:t>
              </a:r>
              <a:r>
                <a:rPr lang="ja-JP" altLang="en-US" sz="1200" dirty="0" smtClean="0">
                  <a:solidFill>
                    <a:schemeClr val="tx1">
                      <a:lumMod val="50000"/>
                      <a:lumOff val="50000"/>
                    </a:schemeClr>
                  </a:solidFill>
                </a:rPr>
                <a:t> </a:t>
              </a:r>
              <a:r>
                <a:rPr kumimoji="1" lang="en-US" altLang="ja-JP" sz="1200" dirty="0" smtClean="0">
                  <a:solidFill>
                    <a:schemeClr val="tx1">
                      <a:lumMod val="50000"/>
                      <a:lumOff val="50000"/>
                    </a:schemeClr>
                  </a:solidFill>
                </a:rPr>
                <a:t>&amp;</a:t>
              </a:r>
              <a:endParaRPr kumimoji="1" lang="ja-JP" altLang="en-US" sz="1200" dirty="0">
                <a:solidFill>
                  <a:schemeClr val="tx1">
                    <a:lumMod val="50000"/>
                    <a:lumOff val="50000"/>
                  </a:schemeClr>
                </a:solidFill>
              </a:endParaRPr>
            </a:p>
          </p:txBody>
        </p:sp>
        <p:sp>
          <p:nvSpPr>
            <p:cNvPr id="59" name="テキスト ボックス 58"/>
            <p:cNvSpPr txBox="1"/>
            <p:nvPr/>
          </p:nvSpPr>
          <p:spPr>
            <a:xfrm>
              <a:off x="6228184" y="764704"/>
              <a:ext cx="362600"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for</a:t>
              </a:r>
              <a:endParaRPr kumimoji="1" lang="ja-JP" altLang="en-US" sz="1200" dirty="0">
                <a:solidFill>
                  <a:schemeClr val="tx1">
                    <a:lumMod val="50000"/>
                    <a:lumOff val="50000"/>
                  </a:schemeClr>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7812360" y="3501008"/>
            <a:ext cx="864096" cy="864096"/>
          </a:xfrm>
          <a:prstGeom prst="rect">
            <a:avLst/>
          </a:prstGeom>
        </p:spPr>
      </p:pic>
      <p:pic>
        <p:nvPicPr>
          <p:cNvPr id="66" name="Picture 3"/>
          <p:cNvPicPr>
            <a:picLocks noChangeAspect="1" noChangeArrowheads="1"/>
          </p:cNvPicPr>
          <p:nvPr/>
        </p:nvPicPr>
        <p:blipFill>
          <a:blip r:embed="rId3" cstate="print"/>
          <a:srcRect/>
          <a:stretch>
            <a:fillRect/>
          </a:stretch>
        </p:blipFill>
        <p:spPr bwMode="auto">
          <a:xfrm>
            <a:off x="4265451" y="2852936"/>
            <a:ext cx="666589" cy="2016224"/>
          </a:xfrm>
          <a:prstGeom prst="rect">
            <a:avLst/>
          </a:prstGeom>
          <a:noFill/>
          <a:ln w="9525">
            <a:noFill/>
            <a:miter lim="800000"/>
            <a:headEnd/>
            <a:tailEnd/>
          </a:ln>
        </p:spPr>
      </p:pic>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4"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5"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3" name="テキスト ボックス 12"/>
          <p:cNvSpPr txBox="1"/>
          <p:nvPr/>
        </p:nvSpPr>
        <p:spPr>
          <a:xfrm>
            <a:off x="179512" y="188640"/>
            <a:ext cx="7167610" cy="369332"/>
          </a:xfrm>
          <a:prstGeom prst="rect">
            <a:avLst/>
          </a:prstGeom>
          <a:noFill/>
        </p:spPr>
        <p:txBody>
          <a:bodyPr wrap="none" rtlCol="0">
            <a:spAutoFit/>
          </a:bodyPr>
          <a:lstStyle/>
          <a:p>
            <a:r>
              <a:rPr kumimoji="1" lang="en-US" altLang="ja-JP" dirty="0" smtClean="0"/>
              <a:t>adcamp  </a:t>
            </a:r>
            <a:r>
              <a:rPr kumimoji="1" lang="ja-JP" altLang="en-US" dirty="0" smtClean="0"/>
              <a:t>サービス概念図（ステップメール機能</a:t>
            </a:r>
            <a:r>
              <a:rPr kumimoji="1" lang="en-US" altLang="ja-JP" dirty="0" smtClean="0"/>
              <a:t> </a:t>
            </a:r>
            <a:r>
              <a:rPr kumimoji="1" lang="en-US" altLang="ja-JP" sz="1000" dirty="0" smtClean="0"/>
              <a:t>※</a:t>
            </a:r>
            <a:r>
              <a:rPr kumimoji="1" lang="ja-JP" altLang="en-US" sz="1000" dirty="0" smtClean="0"/>
              <a:t>オプションのサービスメニュー</a:t>
            </a:r>
            <a:r>
              <a:rPr kumimoji="1" lang="ja-JP" altLang="en-US" dirty="0" smtClean="0"/>
              <a:t>）　</a:t>
            </a:r>
            <a:r>
              <a:rPr kumimoji="1" lang="en-US" altLang="ja-JP" b="1" dirty="0" smtClean="0">
                <a:solidFill>
                  <a:srgbClr val="FF0000"/>
                </a:solidFill>
              </a:rPr>
              <a:t>NEW!</a:t>
            </a:r>
            <a:endParaRPr kumimoji="1" lang="ja-JP" altLang="en-US" b="1" dirty="0">
              <a:solidFill>
                <a:srgbClr val="FF0000"/>
              </a:solidFill>
            </a:endParaRPr>
          </a:p>
        </p:txBody>
      </p:sp>
      <p:sp>
        <p:nvSpPr>
          <p:cNvPr id="24" name="円柱 23"/>
          <p:cNvSpPr/>
          <p:nvPr/>
        </p:nvSpPr>
        <p:spPr>
          <a:xfrm>
            <a:off x="1907704" y="2924944"/>
            <a:ext cx="1584176" cy="3024336"/>
          </a:xfrm>
          <a:prstGeom prst="can">
            <a:avLst>
              <a:gd name="adj" fmla="val 2176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r>
              <a:rPr kumimoji="1" lang="en-US" altLang="ja-JP" dirty="0" err="1" smtClean="0"/>
              <a:t>adcamp</a:t>
            </a:r>
            <a:endParaRPr kumimoji="1" lang="ja-JP" altLang="en-US" dirty="0"/>
          </a:p>
        </p:txBody>
      </p:sp>
      <p:sp>
        <p:nvSpPr>
          <p:cNvPr id="5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7</a:t>
            </a:fld>
            <a:endParaRPr kumimoji="1" lang="ja-JP" altLang="en-US" dirty="0"/>
          </a:p>
        </p:txBody>
      </p:sp>
      <p:sp>
        <p:nvSpPr>
          <p:cNvPr id="49"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grpSp>
        <p:nvGrpSpPr>
          <p:cNvPr id="60" name="グループ化 59"/>
          <p:cNvGrpSpPr/>
          <p:nvPr/>
        </p:nvGrpSpPr>
        <p:grpSpPr>
          <a:xfrm>
            <a:off x="6228184" y="692696"/>
            <a:ext cx="2863185" cy="349007"/>
            <a:chOff x="6228184" y="692696"/>
            <a:chExt cx="2863185" cy="349007"/>
          </a:xfrm>
        </p:grpSpPr>
        <p:pic>
          <p:nvPicPr>
            <p:cNvPr id="54" name="Picture 2"/>
            <p:cNvPicPr>
              <a:picLocks noChangeAspect="1" noChangeArrowheads="1"/>
            </p:cNvPicPr>
            <p:nvPr/>
          </p:nvPicPr>
          <p:blipFill>
            <a:blip r:embed="rId6" cstate="print"/>
            <a:srcRect/>
            <a:stretch>
              <a:fillRect/>
            </a:stretch>
          </p:blipFill>
          <p:spPr bwMode="auto">
            <a:xfrm>
              <a:off x="7956376" y="692696"/>
              <a:ext cx="237626" cy="288032"/>
            </a:xfrm>
            <a:prstGeom prst="rect">
              <a:avLst/>
            </a:prstGeom>
            <a:noFill/>
            <a:ln w="9525">
              <a:noFill/>
              <a:miter lim="800000"/>
              <a:headEnd/>
              <a:tailEnd/>
            </a:ln>
          </p:spPr>
        </p:pic>
        <p:pic>
          <p:nvPicPr>
            <p:cNvPr id="55" name="Picture 3"/>
            <p:cNvPicPr>
              <a:picLocks noChangeAspect="1" noChangeArrowheads="1"/>
            </p:cNvPicPr>
            <p:nvPr/>
          </p:nvPicPr>
          <p:blipFill>
            <a:blip r:embed="rId7" cstate="print"/>
            <a:srcRect/>
            <a:stretch>
              <a:fillRect/>
            </a:stretch>
          </p:blipFill>
          <p:spPr bwMode="auto">
            <a:xfrm>
              <a:off x="6621827" y="692696"/>
              <a:ext cx="254429" cy="288032"/>
            </a:xfrm>
            <a:prstGeom prst="rect">
              <a:avLst/>
            </a:prstGeom>
            <a:noFill/>
            <a:ln w="9525">
              <a:noFill/>
              <a:miter lim="800000"/>
              <a:headEnd/>
              <a:tailEnd/>
            </a:ln>
          </p:spPr>
        </p:pic>
        <p:sp>
          <p:nvSpPr>
            <p:cNvPr id="56" name="テキスト ボックス 55"/>
            <p:cNvSpPr txBox="1"/>
            <p:nvPr/>
          </p:nvSpPr>
          <p:spPr>
            <a:xfrm>
              <a:off x="8100392" y="764704"/>
              <a:ext cx="990977"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Smart Phone</a:t>
              </a:r>
              <a:endParaRPr kumimoji="1" lang="ja-JP" altLang="en-US" sz="1200" dirty="0">
                <a:solidFill>
                  <a:schemeClr val="tx1">
                    <a:lumMod val="50000"/>
                    <a:lumOff val="50000"/>
                  </a:schemeClr>
                </a:solidFill>
              </a:endParaRPr>
            </a:p>
          </p:txBody>
        </p:sp>
        <p:sp>
          <p:nvSpPr>
            <p:cNvPr id="57" name="テキスト ボックス 56"/>
            <p:cNvSpPr txBox="1"/>
            <p:nvPr/>
          </p:nvSpPr>
          <p:spPr>
            <a:xfrm>
              <a:off x="6788491" y="764704"/>
              <a:ext cx="1270604"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Feature Phone </a:t>
              </a:r>
              <a:r>
                <a:rPr lang="ja-JP" altLang="en-US" sz="1200" dirty="0" smtClean="0">
                  <a:solidFill>
                    <a:schemeClr val="tx1">
                      <a:lumMod val="50000"/>
                      <a:lumOff val="50000"/>
                    </a:schemeClr>
                  </a:solidFill>
                </a:rPr>
                <a:t> </a:t>
              </a:r>
              <a:r>
                <a:rPr kumimoji="1" lang="en-US" altLang="ja-JP" sz="1200" dirty="0" smtClean="0">
                  <a:solidFill>
                    <a:schemeClr val="tx1">
                      <a:lumMod val="50000"/>
                      <a:lumOff val="50000"/>
                    </a:schemeClr>
                  </a:solidFill>
                </a:rPr>
                <a:t>&amp;</a:t>
              </a:r>
              <a:endParaRPr kumimoji="1" lang="ja-JP" altLang="en-US" sz="1200" dirty="0">
                <a:solidFill>
                  <a:schemeClr val="tx1">
                    <a:lumMod val="50000"/>
                    <a:lumOff val="50000"/>
                  </a:schemeClr>
                </a:solidFill>
              </a:endParaRPr>
            </a:p>
          </p:txBody>
        </p:sp>
        <p:sp>
          <p:nvSpPr>
            <p:cNvPr id="59" name="テキスト ボックス 58"/>
            <p:cNvSpPr txBox="1"/>
            <p:nvPr/>
          </p:nvSpPr>
          <p:spPr>
            <a:xfrm>
              <a:off x="6228184" y="764704"/>
              <a:ext cx="362600"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for</a:t>
              </a:r>
              <a:endParaRPr kumimoji="1" lang="ja-JP" altLang="en-US" sz="1200" dirty="0">
                <a:solidFill>
                  <a:schemeClr val="tx1">
                    <a:lumMod val="50000"/>
                    <a:lumOff val="50000"/>
                  </a:schemeClr>
                </a:solidFill>
              </a:endParaRPr>
            </a:p>
          </p:txBody>
        </p:sp>
      </p:grpSp>
      <p:sp>
        <p:nvSpPr>
          <p:cNvPr id="58" name="角丸四角形 57"/>
          <p:cNvSpPr/>
          <p:nvPr/>
        </p:nvSpPr>
        <p:spPr>
          <a:xfrm>
            <a:off x="467544" y="1052736"/>
            <a:ext cx="8280920" cy="1440160"/>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kumimoji="1" lang="ja-JP" altLang="en-US" sz="1200" dirty="0">
              <a:solidFill>
                <a:schemeClr val="tx1"/>
              </a:solidFill>
            </a:endParaRPr>
          </a:p>
        </p:txBody>
      </p:sp>
      <p:sp>
        <p:nvSpPr>
          <p:cNvPr id="61" name="テキスト ボックス 60"/>
          <p:cNvSpPr txBox="1"/>
          <p:nvPr/>
        </p:nvSpPr>
        <p:spPr>
          <a:xfrm>
            <a:off x="7127507" y="1052736"/>
            <a:ext cx="1620957" cy="523220"/>
          </a:xfrm>
          <a:prstGeom prst="rect">
            <a:avLst/>
          </a:prstGeom>
          <a:noFill/>
        </p:spPr>
        <p:txBody>
          <a:bodyPr wrap="none" rtlCol="0">
            <a:spAutoFit/>
          </a:bodyPr>
          <a:lstStyle/>
          <a:p>
            <a:r>
              <a:rPr lang="ja-JP" altLang="en-US" sz="2800" dirty="0" smtClean="0">
                <a:solidFill>
                  <a:schemeClr val="accent3">
                    <a:lumMod val="60000"/>
                    <a:lumOff val="40000"/>
                  </a:schemeClr>
                </a:solidFill>
              </a:rPr>
              <a:t>業界唯一</a:t>
            </a:r>
            <a:endParaRPr kumimoji="1" lang="ja-JP" altLang="en-US" sz="2800" dirty="0">
              <a:solidFill>
                <a:schemeClr val="accent3">
                  <a:lumMod val="60000"/>
                  <a:lumOff val="40000"/>
                </a:schemeClr>
              </a:solidFill>
            </a:endParaRPr>
          </a:p>
        </p:txBody>
      </p:sp>
      <p:sp>
        <p:nvSpPr>
          <p:cNvPr id="62" name="テキスト ボックス 61"/>
          <p:cNvSpPr txBox="1"/>
          <p:nvPr/>
        </p:nvSpPr>
        <p:spPr>
          <a:xfrm>
            <a:off x="511350" y="1146230"/>
            <a:ext cx="6629539" cy="338554"/>
          </a:xfrm>
          <a:prstGeom prst="rect">
            <a:avLst/>
          </a:prstGeom>
          <a:noFill/>
        </p:spPr>
        <p:txBody>
          <a:bodyPr wrap="none" rtlCol="0">
            <a:spAutoFit/>
          </a:bodyPr>
          <a:lstStyle/>
          <a:p>
            <a:r>
              <a:rPr lang="ja-JP" altLang="en-US" sz="1600" b="1" dirty="0" smtClean="0">
                <a:solidFill>
                  <a:srgbClr val="004200"/>
                </a:solidFill>
              </a:rPr>
              <a:t>さらに、ゲームに</a:t>
            </a:r>
            <a:r>
              <a:rPr kumimoji="1" lang="ja-JP" altLang="en-US" sz="1600" b="1" dirty="0" smtClean="0">
                <a:solidFill>
                  <a:srgbClr val="004200"/>
                </a:solidFill>
              </a:rPr>
              <a:t>登録したユーザーにメールを送信できるようになりました！</a:t>
            </a:r>
            <a:endParaRPr kumimoji="1" lang="ja-JP" altLang="en-US" sz="1600" b="1" dirty="0">
              <a:solidFill>
                <a:srgbClr val="004200"/>
              </a:solidFill>
            </a:endParaRPr>
          </a:p>
        </p:txBody>
      </p:sp>
      <p:sp>
        <p:nvSpPr>
          <p:cNvPr id="63" name="テキスト ボックス 62"/>
          <p:cNvSpPr txBox="1"/>
          <p:nvPr/>
        </p:nvSpPr>
        <p:spPr>
          <a:xfrm>
            <a:off x="557174" y="1482169"/>
            <a:ext cx="7975266" cy="938719"/>
          </a:xfrm>
          <a:prstGeom prst="rect">
            <a:avLst/>
          </a:prstGeom>
          <a:noFill/>
        </p:spPr>
        <p:txBody>
          <a:bodyPr wrap="square" rtlCol="0">
            <a:spAutoFit/>
          </a:bodyPr>
          <a:lstStyle/>
          <a:p>
            <a:r>
              <a:rPr lang="en-US" altLang="ja-JP" sz="1100" dirty="0" err="1" smtClean="0"/>
              <a:t>adcamp</a:t>
            </a:r>
            <a:r>
              <a:rPr lang="ja-JP" altLang="en-US" sz="1100" dirty="0" smtClean="0"/>
              <a:t>経由で登録したユーザーには、登録日（アイテムを取得した日時）を起点として、最大で</a:t>
            </a:r>
            <a:r>
              <a:rPr lang="en-US" altLang="ja-JP" sz="1100" dirty="0" smtClean="0"/>
              <a:t>10</a:t>
            </a:r>
            <a:r>
              <a:rPr lang="ja-JP" altLang="en-US" sz="1100" dirty="0" smtClean="0"/>
              <a:t>通のメールを送信することが可能。</a:t>
            </a:r>
            <a:r>
              <a:rPr lang="en-US" altLang="ja-JP" sz="1100" dirty="0" smtClean="0"/>
              <a:t>1</a:t>
            </a:r>
            <a:r>
              <a:rPr lang="ja-JP" altLang="en-US" sz="1100" dirty="0" smtClean="0"/>
              <a:t>日後の</a:t>
            </a:r>
            <a:r>
              <a:rPr lang="en-US" altLang="ja-JP" sz="1100" dirty="0" smtClean="0"/>
              <a:t>8:00</a:t>
            </a:r>
            <a:r>
              <a:rPr lang="ja-JP" altLang="en-US" sz="1100" dirty="0" smtClean="0"/>
              <a:t>、</a:t>
            </a:r>
            <a:r>
              <a:rPr lang="en-US" altLang="ja-JP" sz="1100" dirty="0" smtClean="0"/>
              <a:t>2</a:t>
            </a:r>
            <a:r>
              <a:rPr lang="ja-JP" altLang="en-US" sz="1100" dirty="0" smtClean="0"/>
              <a:t>日後の</a:t>
            </a:r>
            <a:r>
              <a:rPr lang="en-US" altLang="ja-JP" sz="1100" dirty="0" smtClean="0"/>
              <a:t>12:00</a:t>
            </a:r>
            <a:r>
              <a:rPr lang="ja-JP" altLang="en-US" sz="1100" dirty="0" smtClean="0"/>
              <a:t>と時間指定をする事も可能。各メールごとに</a:t>
            </a:r>
            <a:r>
              <a:rPr lang="en-US" altLang="ja-JP" sz="1100" dirty="0" smtClean="0"/>
              <a:t>URL</a:t>
            </a:r>
            <a:r>
              <a:rPr lang="ja-JP" altLang="en-US" sz="1100" dirty="0" smtClean="0"/>
              <a:t>を変更することができるので、</a:t>
            </a:r>
            <a:r>
              <a:rPr lang="en-US" altLang="ja-JP" sz="1100" dirty="0" smtClean="0"/>
              <a:t>1</a:t>
            </a:r>
            <a:r>
              <a:rPr lang="ja-JP" altLang="en-US" sz="1100" dirty="0" smtClean="0"/>
              <a:t>日目のメールでアクセスしたら回復アイテムをプレゼント、</a:t>
            </a:r>
            <a:r>
              <a:rPr lang="en-US" altLang="ja-JP" sz="1100" dirty="0" smtClean="0"/>
              <a:t>2</a:t>
            </a:r>
            <a:r>
              <a:rPr lang="ja-JP" altLang="en-US" sz="1100" dirty="0" smtClean="0"/>
              <a:t>日目のメールでは、ガチャ券プレゼント、といったオリジナルなイベントを作成することも可能。プッシュでメールを送信することで、翌日継続率、</a:t>
            </a:r>
            <a:r>
              <a:rPr lang="en-US" altLang="ja-JP" sz="1100" dirty="0" smtClean="0"/>
              <a:t>7</a:t>
            </a:r>
            <a:r>
              <a:rPr lang="ja-JP" altLang="en-US" sz="1100" dirty="0" smtClean="0"/>
              <a:t>日後継続率といった、ゲームを運営する上で重要視される</a:t>
            </a:r>
            <a:r>
              <a:rPr lang="en-US" altLang="ja-JP" sz="1100" dirty="0" smtClean="0"/>
              <a:t>KPI</a:t>
            </a:r>
            <a:r>
              <a:rPr lang="ja-JP" altLang="en-US" sz="1100" dirty="0" smtClean="0"/>
              <a:t>を押し上げる効果を期待いただけます。</a:t>
            </a:r>
            <a:endParaRPr kumimoji="1" lang="ja-JP" altLang="en-US" sz="1100" dirty="0"/>
          </a:p>
        </p:txBody>
      </p:sp>
      <p:sp>
        <p:nvSpPr>
          <p:cNvPr id="64" name="円柱 63"/>
          <p:cNvSpPr/>
          <p:nvPr/>
        </p:nvSpPr>
        <p:spPr>
          <a:xfrm>
            <a:off x="1907704" y="3573016"/>
            <a:ext cx="1584176" cy="792088"/>
          </a:xfrm>
          <a:prstGeom prst="can">
            <a:avLst>
              <a:gd name="adj" fmla="val 35005"/>
            </a:avLst>
          </a:prstGeom>
          <a:solidFill>
            <a:schemeClr val="accent5">
              <a:lumMod val="40000"/>
              <a:lumOff val="60000"/>
              <a:alpha val="65000"/>
            </a:schemeClr>
          </a:solid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50" dirty="0"/>
          </a:p>
        </p:txBody>
      </p:sp>
      <p:sp>
        <p:nvSpPr>
          <p:cNvPr id="65" name="円柱 64"/>
          <p:cNvSpPr/>
          <p:nvPr/>
        </p:nvSpPr>
        <p:spPr>
          <a:xfrm>
            <a:off x="4067944" y="3717032"/>
            <a:ext cx="1008112" cy="576064"/>
          </a:xfrm>
          <a:prstGeom prst="can">
            <a:avLst>
              <a:gd name="adj" fmla="val 34451"/>
            </a:avLst>
          </a:prstGeom>
          <a:solidFill>
            <a:schemeClr val="accent5">
              <a:lumMod val="20000"/>
              <a:lumOff val="80000"/>
            </a:schemeClr>
          </a:solid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200" dirty="0" smtClean="0">
                <a:solidFill>
                  <a:schemeClr val="tx2"/>
                </a:solidFill>
              </a:rPr>
              <a:t>提携メディア</a:t>
            </a:r>
            <a:endParaRPr kumimoji="1" lang="ja-JP" altLang="en-US" sz="1200" dirty="0">
              <a:solidFill>
                <a:schemeClr val="tx2"/>
              </a:solidFill>
            </a:endParaRPr>
          </a:p>
        </p:txBody>
      </p:sp>
      <p:pic>
        <p:nvPicPr>
          <p:cNvPr id="3" name="図 2" descr="new_mobile_logo_4.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7544" y="2924944"/>
            <a:ext cx="1224136" cy="918102"/>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7" name="角丸四角形吹き出し 66"/>
          <p:cNvSpPr/>
          <p:nvPr/>
        </p:nvSpPr>
        <p:spPr>
          <a:xfrm>
            <a:off x="395536" y="4149080"/>
            <a:ext cx="1296144" cy="1368152"/>
          </a:xfrm>
          <a:prstGeom prst="wedgeRoundRectCallout">
            <a:avLst>
              <a:gd name="adj1" fmla="val 66380"/>
              <a:gd name="adj2" fmla="val -50290"/>
              <a:gd name="adj3" fmla="val 16667"/>
            </a:avLst>
          </a:prstGeom>
          <a:solidFill>
            <a:schemeClr val="accent3">
              <a:lumMod val="20000"/>
              <a:lumOff val="8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800" dirty="0" err="1" smtClean="0">
                <a:solidFill>
                  <a:schemeClr val="tx1"/>
                </a:solidFill>
              </a:rPr>
              <a:t>adcamp</a:t>
            </a:r>
            <a:r>
              <a:rPr lang="ja-JP" altLang="en-US" sz="800" dirty="0" smtClean="0">
                <a:solidFill>
                  <a:schemeClr val="tx1"/>
                </a:solidFill>
              </a:rPr>
              <a:t>経由で登録したユーザーに対して、アイテム取得直後、</a:t>
            </a:r>
            <a:r>
              <a:rPr lang="en-US" altLang="ja-JP" sz="800" dirty="0" smtClean="0">
                <a:solidFill>
                  <a:schemeClr val="tx1"/>
                </a:solidFill>
              </a:rPr>
              <a:t>1</a:t>
            </a:r>
            <a:r>
              <a:rPr lang="ja-JP" altLang="en-US" sz="800" dirty="0" smtClean="0">
                <a:solidFill>
                  <a:schemeClr val="tx1"/>
                </a:solidFill>
              </a:rPr>
              <a:t>日後、</a:t>
            </a:r>
            <a:r>
              <a:rPr lang="en-US" altLang="ja-JP" sz="800" dirty="0" smtClean="0">
                <a:solidFill>
                  <a:schemeClr val="tx1"/>
                </a:solidFill>
              </a:rPr>
              <a:t>2</a:t>
            </a:r>
            <a:r>
              <a:rPr lang="ja-JP" altLang="en-US" sz="800" dirty="0" smtClean="0">
                <a:solidFill>
                  <a:schemeClr val="tx1"/>
                </a:solidFill>
              </a:rPr>
              <a:t>日後といった形でメールデータを作成し、提携メディアを通じてメールを送信することが可能です。</a:t>
            </a:r>
            <a:endParaRPr lang="en-US" altLang="ja-JP" sz="800" dirty="0" smtClean="0">
              <a:solidFill>
                <a:schemeClr val="tx1"/>
              </a:solidFill>
            </a:endParaRPr>
          </a:p>
        </p:txBody>
      </p:sp>
      <p:sp>
        <p:nvSpPr>
          <p:cNvPr id="68" name="右矢印 67"/>
          <p:cNvSpPr/>
          <p:nvPr/>
        </p:nvSpPr>
        <p:spPr>
          <a:xfrm>
            <a:off x="3275856" y="3789040"/>
            <a:ext cx="864096" cy="504056"/>
          </a:xfrm>
          <a:prstGeom prst="rightArrow">
            <a:avLst/>
          </a:prstGeom>
          <a:solidFill>
            <a:schemeClr val="accent5">
              <a:lumMod val="20000"/>
              <a:lumOff val="80000"/>
              <a:alpha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9"/>
          <a:stretch>
            <a:fillRect/>
          </a:stretch>
        </p:blipFill>
        <p:spPr>
          <a:xfrm>
            <a:off x="5364088" y="2810545"/>
            <a:ext cx="216024" cy="144016"/>
          </a:xfrm>
          <a:prstGeom prst="rect">
            <a:avLst/>
          </a:prstGeom>
        </p:spPr>
      </p:pic>
      <p:cxnSp>
        <p:nvCxnSpPr>
          <p:cNvPr id="10" name="直線矢印コネクタ 9"/>
          <p:cNvCxnSpPr/>
          <p:nvPr/>
        </p:nvCxnSpPr>
        <p:spPr>
          <a:xfrm>
            <a:off x="5292080" y="3242593"/>
            <a:ext cx="237626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5" name="テキスト ボックス 24"/>
          <p:cNvSpPr txBox="1"/>
          <p:nvPr/>
        </p:nvSpPr>
        <p:spPr>
          <a:xfrm>
            <a:off x="5300114" y="2780928"/>
            <a:ext cx="2296222" cy="461665"/>
          </a:xfrm>
          <a:prstGeom prst="rect">
            <a:avLst/>
          </a:prstGeom>
          <a:noFill/>
        </p:spPr>
        <p:txBody>
          <a:bodyPr wrap="none" rtlCol="0">
            <a:spAutoFit/>
          </a:bodyPr>
          <a:lstStyle/>
          <a:p>
            <a:r>
              <a:rPr kumimoji="1" lang="ja-JP" altLang="en-US" sz="800" b="1" dirty="0" smtClean="0">
                <a:solidFill>
                  <a:schemeClr val="tx2">
                    <a:lumMod val="75000"/>
                  </a:schemeClr>
                </a:solidFill>
              </a:rPr>
              <a:t>　　　登録</a:t>
            </a:r>
            <a:r>
              <a:rPr kumimoji="1" lang="en-US" altLang="ja-JP" sz="800" b="1" dirty="0" smtClean="0">
                <a:solidFill>
                  <a:schemeClr val="tx2">
                    <a:lumMod val="75000"/>
                  </a:schemeClr>
                </a:solidFill>
              </a:rPr>
              <a:t>1</a:t>
            </a:r>
            <a:r>
              <a:rPr kumimoji="1" lang="ja-JP" altLang="en-US" sz="800" b="1" dirty="0" smtClean="0">
                <a:solidFill>
                  <a:schemeClr val="tx2">
                    <a:lumMod val="75000"/>
                  </a:schemeClr>
                </a:solidFill>
              </a:rPr>
              <a:t>日後の</a:t>
            </a:r>
            <a:r>
              <a:rPr lang="en-US" altLang="ja-JP" sz="800" b="1" dirty="0" smtClean="0">
                <a:solidFill>
                  <a:schemeClr val="tx2">
                    <a:lumMod val="75000"/>
                  </a:schemeClr>
                </a:solidFill>
              </a:rPr>
              <a:t>8:00</a:t>
            </a:r>
          </a:p>
          <a:p>
            <a:r>
              <a:rPr lang="ja-JP" altLang="en-US" sz="800" dirty="0" smtClean="0"/>
              <a:t>昨日は登録してくれてありがとうございました。</a:t>
            </a:r>
            <a:endParaRPr lang="en-US" altLang="ja-JP" sz="800" dirty="0" smtClean="0"/>
          </a:p>
          <a:p>
            <a:r>
              <a:rPr kumimoji="1" lang="ja-JP" altLang="en-US" sz="800" dirty="0" smtClean="0"/>
              <a:t>今日もアクセスすると回復アイテムをプレゼント</a:t>
            </a:r>
            <a:r>
              <a:rPr kumimoji="1" lang="en-US" altLang="ja-JP" sz="800" dirty="0" smtClean="0"/>
              <a:t>♪</a:t>
            </a:r>
            <a:endParaRPr kumimoji="1" lang="ja-JP" altLang="en-US" sz="800" dirty="0"/>
          </a:p>
        </p:txBody>
      </p:sp>
      <p:pic>
        <p:nvPicPr>
          <p:cNvPr id="76" name="図 75"/>
          <p:cNvPicPr>
            <a:picLocks noChangeAspect="1"/>
          </p:cNvPicPr>
          <p:nvPr/>
        </p:nvPicPr>
        <p:blipFill>
          <a:blip r:embed="rId9"/>
          <a:stretch>
            <a:fillRect/>
          </a:stretch>
        </p:blipFill>
        <p:spPr>
          <a:xfrm>
            <a:off x="5364088" y="3344218"/>
            <a:ext cx="216024" cy="144016"/>
          </a:xfrm>
          <a:prstGeom prst="rect">
            <a:avLst/>
          </a:prstGeom>
        </p:spPr>
      </p:pic>
      <p:cxnSp>
        <p:nvCxnSpPr>
          <p:cNvPr id="77" name="直線矢印コネクタ 76"/>
          <p:cNvCxnSpPr/>
          <p:nvPr/>
        </p:nvCxnSpPr>
        <p:spPr>
          <a:xfrm>
            <a:off x="5292080" y="3776266"/>
            <a:ext cx="237626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78" name="テキスト ボックス 77"/>
          <p:cNvSpPr txBox="1"/>
          <p:nvPr/>
        </p:nvSpPr>
        <p:spPr>
          <a:xfrm>
            <a:off x="5300114" y="3314601"/>
            <a:ext cx="2378776" cy="461665"/>
          </a:xfrm>
          <a:prstGeom prst="rect">
            <a:avLst/>
          </a:prstGeom>
          <a:noFill/>
        </p:spPr>
        <p:txBody>
          <a:bodyPr wrap="none" rtlCol="0">
            <a:spAutoFit/>
          </a:bodyPr>
          <a:lstStyle/>
          <a:p>
            <a:r>
              <a:rPr kumimoji="1" lang="ja-JP" altLang="en-US" sz="800" b="1" dirty="0" smtClean="0">
                <a:solidFill>
                  <a:schemeClr val="tx2">
                    <a:lumMod val="75000"/>
                  </a:schemeClr>
                </a:solidFill>
              </a:rPr>
              <a:t>　　　登録</a:t>
            </a:r>
            <a:r>
              <a:rPr kumimoji="1" lang="en-US" altLang="ja-JP" sz="800" b="1" dirty="0" smtClean="0">
                <a:solidFill>
                  <a:schemeClr val="tx2">
                    <a:lumMod val="75000"/>
                  </a:schemeClr>
                </a:solidFill>
              </a:rPr>
              <a:t>2</a:t>
            </a:r>
            <a:r>
              <a:rPr kumimoji="1" lang="ja-JP" altLang="en-US" sz="800" b="1" dirty="0" smtClean="0">
                <a:solidFill>
                  <a:schemeClr val="tx2">
                    <a:lumMod val="75000"/>
                  </a:schemeClr>
                </a:solidFill>
              </a:rPr>
              <a:t>日後の</a:t>
            </a:r>
            <a:r>
              <a:rPr lang="en-US" altLang="ja-JP" sz="800" b="1" dirty="0" smtClean="0">
                <a:solidFill>
                  <a:schemeClr val="tx2">
                    <a:lumMod val="75000"/>
                  </a:schemeClr>
                </a:solidFill>
              </a:rPr>
              <a:t>12:00</a:t>
            </a:r>
          </a:p>
          <a:p>
            <a:r>
              <a:rPr lang="ja-JP" altLang="en-US" sz="800" dirty="0" smtClean="0"/>
              <a:t>ランチタイムイベント</a:t>
            </a:r>
            <a:r>
              <a:rPr lang="en-US" altLang="ja-JP" sz="800" dirty="0" smtClean="0"/>
              <a:t>♪</a:t>
            </a:r>
          </a:p>
          <a:p>
            <a:r>
              <a:rPr lang="ja-JP" altLang="en-US" sz="800" dirty="0" smtClean="0"/>
              <a:t>今日はガチャ券プレゼント中。急いでゲットしてね</a:t>
            </a:r>
            <a:r>
              <a:rPr lang="en-US" altLang="ja-JP" sz="800" dirty="0" smtClean="0"/>
              <a:t>♪</a:t>
            </a:r>
          </a:p>
        </p:txBody>
      </p:sp>
      <p:sp>
        <p:nvSpPr>
          <p:cNvPr id="29" name="テキスト ボックス 28"/>
          <p:cNvSpPr txBox="1"/>
          <p:nvPr/>
        </p:nvSpPr>
        <p:spPr>
          <a:xfrm>
            <a:off x="5724128" y="3852336"/>
            <a:ext cx="235962" cy="584776"/>
          </a:xfrm>
          <a:prstGeom prst="rect">
            <a:avLst/>
          </a:prstGeom>
          <a:noFill/>
        </p:spPr>
        <p:txBody>
          <a:bodyPr wrap="none" rtlCol="0">
            <a:spAutoFit/>
          </a:bodyPr>
          <a:lstStyle/>
          <a:p>
            <a:r>
              <a:rPr lang="ja-JP" altLang="en-US" sz="800" dirty="0" smtClean="0"/>
              <a:t>・</a:t>
            </a:r>
            <a:endParaRPr lang="en-US" altLang="ja-JP" sz="800" dirty="0" smtClean="0"/>
          </a:p>
          <a:p>
            <a:r>
              <a:rPr kumimoji="1" lang="ja-JP" altLang="en-US" sz="800" dirty="0" smtClean="0"/>
              <a:t>・</a:t>
            </a:r>
            <a:endParaRPr kumimoji="1" lang="en-US" altLang="ja-JP" sz="800" dirty="0" smtClean="0"/>
          </a:p>
          <a:p>
            <a:r>
              <a:rPr lang="ja-JP" altLang="en-US" sz="800" dirty="0" smtClean="0"/>
              <a:t>・</a:t>
            </a:r>
            <a:endParaRPr lang="en-US" altLang="ja-JP" sz="800" dirty="0" smtClean="0"/>
          </a:p>
          <a:p>
            <a:r>
              <a:rPr kumimoji="1" lang="ja-JP" altLang="en-US" sz="800" dirty="0" smtClean="0"/>
              <a:t>・</a:t>
            </a:r>
            <a:endParaRPr kumimoji="1" lang="ja-JP" altLang="en-US" sz="800" dirty="0"/>
          </a:p>
        </p:txBody>
      </p:sp>
      <p:pic>
        <p:nvPicPr>
          <p:cNvPr id="79" name="図 78"/>
          <p:cNvPicPr>
            <a:picLocks noChangeAspect="1"/>
          </p:cNvPicPr>
          <p:nvPr/>
        </p:nvPicPr>
        <p:blipFill>
          <a:blip r:embed="rId9"/>
          <a:stretch>
            <a:fillRect/>
          </a:stretch>
        </p:blipFill>
        <p:spPr>
          <a:xfrm>
            <a:off x="5364088" y="4394721"/>
            <a:ext cx="216024" cy="144016"/>
          </a:xfrm>
          <a:prstGeom prst="rect">
            <a:avLst/>
          </a:prstGeom>
        </p:spPr>
      </p:pic>
      <p:cxnSp>
        <p:nvCxnSpPr>
          <p:cNvPr id="80" name="直線矢印コネクタ 79"/>
          <p:cNvCxnSpPr/>
          <p:nvPr/>
        </p:nvCxnSpPr>
        <p:spPr>
          <a:xfrm>
            <a:off x="5292080" y="4826769"/>
            <a:ext cx="237626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81" name="テキスト ボックス 80"/>
          <p:cNvSpPr txBox="1"/>
          <p:nvPr/>
        </p:nvSpPr>
        <p:spPr>
          <a:xfrm>
            <a:off x="5300114" y="4365104"/>
            <a:ext cx="2354330" cy="461665"/>
          </a:xfrm>
          <a:prstGeom prst="rect">
            <a:avLst/>
          </a:prstGeom>
          <a:noFill/>
        </p:spPr>
        <p:txBody>
          <a:bodyPr wrap="none" rtlCol="0">
            <a:spAutoFit/>
          </a:bodyPr>
          <a:lstStyle/>
          <a:p>
            <a:r>
              <a:rPr kumimoji="1" lang="ja-JP" altLang="en-US" sz="800" b="1" dirty="0" smtClean="0">
                <a:solidFill>
                  <a:schemeClr val="tx2">
                    <a:lumMod val="75000"/>
                  </a:schemeClr>
                </a:solidFill>
              </a:rPr>
              <a:t>　　　登録</a:t>
            </a:r>
            <a:r>
              <a:rPr kumimoji="1" lang="en-US" altLang="ja-JP" sz="800" b="1" dirty="0" smtClean="0">
                <a:solidFill>
                  <a:schemeClr val="tx2">
                    <a:lumMod val="75000"/>
                  </a:schemeClr>
                </a:solidFill>
              </a:rPr>
              <a:t>14</a:t>
            </a:r>
            <a:r>
              <a:rPr kumimoji="1" lang="ja-JP" altLang="en-US" sz="800" b="1" dirty="0" smtClean="0">
                <a:solidFill>
                  <a:schemeClr val="tx2">
                    <a:lumMod val="75000"/>
                  </a:schemeClr>
                </a:solidFill>
              </a:rPr>
              <a:t>日後の</a:t>
            </a:r>
            <a:r>
              <a:rPr lang="en-US" altLang="ja-JP" sz="800" b="1" dirty="0" smtClean="0">
                <a:solidFill>
                  <a:schemeClr val="tx2">
                    <a:lumMod val="75000"/>
                  </a:schemeClr>
                </a:solidFill>
              </a:rPr>
              <a:t>17:00</a:t>
            </a:r>
          </a:p>
          <a:p>
            <a:r>
              <a:rPr lang="ja-JP" altLang="en-US" sz="800" dirty="0" smtClean="0"/>
              <a:t>今日で登録して２週間！楽しんでもらえてますか？</a:t>
            </a:r>
            <a:endParaRPr lang="en-US" altLang="ja-JP" sz="800" dirty="0" smtClean="0"/>
          </a:p>
          <a:p>
            <a:r>
              <a:rPr lang="ja-JP" altLang="en-US" sz="800" dirty="0" smtClean="0"/>
              <a:t>２週間遊んでくれたお礼にレアカードをプレゼント</a:t>
            </a:r>
            <a:endParaRPr lang="en-US" altLang="ja-JP" sz="800" dirty="0" smtClean="0"/>
          </a:p>
        </p:txBody>
      </p:sp>
      <p:sp>
        <p:nvSpPr>
          <p:cNvPr id="85" name="角丸四角形 84"/>
          <p:cNvSpPr/>
          <p:nvPr/>
        </p:nvSpPr>
        <p:spPr>
          <a:xfrm>
            <a:off x="4067944" y="4941168"/>
            <a:ext cx="4464496" cy="1296144"/>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900" dirty="0" smtClean="0">
                <a:solidFill>
                  <a:schemeClr val="tx1"/>
                </a:solidFill>
              </a:rPr>
              <a:t>ステップメールの機能は、ご出稿いただいている</a:t>
            </a:r>
            <a:r>
              <a:rPr lang="en-US" altLang="ja-JP" sz="900" dirty="0" smtClean="0">
                <a:solidFill>
                  <a:schemeClr val="tx1"/>
                </a:solidFill>
              </a:rPr>
              <a:t>SAP</a:t>
            </a:r>
            <a:r>
              <a:rPr lang="ja-JP" altLang="en-US" sz="900" dirty="0" smtClean="0">
                <a:solidFill>
                  <a:schemeClr val="tx1"/>
                </a:solidFill>
              </a:rPr>
              <a:t>様に無料で提供しているサービスメニューです。</a:t>
            </a:r>
            <a:r>
              <a:rPr lang="en-US" altLang="ja-JP" sz="900" dirty="0" err="1" smtClean="0">
                <a:solidFill>
                  <a:schemeClr val="tx1"/>
                </a:solidFill>
              </a:rPr>
              <a:t>adcamp</a:t>
            </a:r>
            <a:r>
              <a:rPr lang="ja-JP" altLang="en-US" sz="900" dirty="0" smtClean="0">
                <a:solidFill>
                  <a:schemeClr val="tx1"/>
                </a:solidFill>
              </a:rPr>
              <a:t>の商品に含まれるものではありません。また、付帯サービスとして料金に含まれているものでもございませんのであらかじめご了承ください。メールは、登録直後、</a:t>
            </a:r>
            <a:r>
              <a:rPr lang="en-US" altLang="ja-JP" sz="900" dirty="0" smtClean="0">
                <a:solidFill>
                  <a:schemeClr val="tx1"/>
                </a:solidFill>
              </a:rPr>
              <a:t>1</a:t>
            </a:r>
            <a:r>
              <a:rPr lang="ja-JP" altLang="en-US" sz="900" dirty="0" smtClean="0">
                <a:solidFill>
                  <a:schemeClr val="tx1"/>
                </a:solidFill>
              </a:rPr>
              <a:t>日後、</a:t>
            </a:r>
            <a:r>
              <a:rPr lang="en-US" altLang="ja-JP" sz="900" dirty="0" smtClean="0">
                <a:solidFill>
                  <a:schemeClr val="tx1"/>
                </a:solidFill>
              </a:rPr>
              <a:t>2</a:t>
            </a:r>
            <a:r>
              <a:rPr lang="ja-JP" altLang="en-US" sz="900" dirty="0" smtClean="0">
                <a:solidFill>
                  <a:schemeClr val="tx1"/>
                </a:solidFill>
              </a:rPr>
              <a:t>日後、</a:t>
            </a:r>
            <a:r>
              <a:rPr lang="en-US" altLang="ja-JP" sz="900" dirty="0" smtClean="0">
                <a:solidFill>
                  <a:schemeClr val="tx1"/>
                </a:solidFill>
              </a:rPr>
              <a:t>3</a:t>
            </a:r>
            <a:r>
              <a:rPr lang="en-US" altLang="en-US" sz="900" dirty="0" smtClean="0">
                <a:solidFill>
                  <a:schemeClr val="tx1"/>
                </a:solidFill>
              </a:rPr>
              <a:t>日後、4</a:t>
            </a:r>
            <a:r>
              <a:rPr lang="ja-JP" altLang="en-US" sz="900" dirty="0" smtClean="0">
                <a:solidFill>
                  <a:schemeClr val="tx1"/>
                </a:solidFill>
              </a:rPr>
              <a:t>日後、</a:t>
            </a:r>
            <a:r>
              <a:rPr lang="en-US" altLang="ja-JP" sz="900" dirty="0" smtClean="0">
                <a:solidFill>
                  <a:schemeClr val="tx1"/>
                </a:solidFill>
              </a:rPr>
              <a:t>5</a:t>
            </a:r>
            <a:r>
              <a:rPr lang="ja-JP" altLang="en-US" sz="900" dirty="0" smtClean="0">
                <a:solidFill>
                  <a:schemeClr val="tx1"/>
                </a:solidFill>
              </a:rPr>
              <a:t>日後、</a:t>
            </a:r>
            <a:r>
              <a:rPr lang="en-US" altLang="ja-JP" sz="900" dirty="0" smtClean="0">
                <a:solidFill>
                  <a:schemeClr val="tx1"/>
                </a:solidFill>
              </a:rPr>
              <a:t>6</a:t>
            </a:r>
            <a:r>
              <a:rPr lang="ja-JP" altLang="en-US" sz="900" dirty="0" smtClean="0">
                <a:solidFill>
                  <a:schemeClr val="tx1"/>
                </a:solidFill>
              </a:rPr>
              <a:t>日後、</a:t>
            </a:r>
            <a:r>
              <a:rPr lang="en-US" altLang="ja-JP" sz="900" dirty="0" smtClean="0">
                <a:solidFill>
                  <a:schemeClr val="tx1"/>
                </a:solidFill>
              </a:rPr>
              <a:t>7</a:t>
            </a:r>
            <a:r>
              <a:rPr lang="ja-JP" altLang="en-US" sz="900" dirty="0" smtClean="0">
                <a:solidFill>
                  <a:schemeClr val="tx1"/>
                </a:solidFill>
              </a:rPr>
              <a:t>日後、</a:t>
            </a:r>
            <a:r>
              <a:rPr lang="en-US" altLang="ja-JP" sz="900" dirty="0" smtClean="0">
                <a:solidFill>
                  <a:schemeClr val="tx1"/>
                </a:solidFill>
              </a:rPr>
              <a:t>14</a:t>
            </a:r>
            <a:r>
              <a:rPr lang="ja-JP" altLang="en-US" sz="900" dirty="0" smtClean="0">
                <a:solidFill>
                  <a:schemeClr val="tx1"/>
                </a:solidFill>
              </a:rPr>
              <a:t>日後、</a:t>
            </a:r>
            <a:r>
              <a:rPr lang="en-US" altLang="ja-JP" sz="900" dirty="0" smtClean="0">
                <a:solidFill>
                  <a:schemeClr val="tx1"/>
                </a:solidFill>
              </a:rPr>
              <a:t>30</a:t>
            </a:r>
            <a:r>
              <a:rPr lang="ja-JP" altLang="en-US" sz="900" dirty="0" smtClean="0">
                <a:solidFill>
                  <a:schemeClr val="tx1"/>
                </a:solidFill>
              </a:rPr>
              <a:t>日後の最大で計</a:t>
            </a:r>
            <a:r>
              <a:rPr lang="en-US" altLang="ja-JP" sz="900" dirty="0" smtClean="0">
                <a:solidFill>
                  <a:schemeClr val="tx1"/>
                </a:solidFill>
              </a:rPr>
              <a:t>10</a:t>
            </a:r>
            <a:r>
              <a:rPr lang="ja-JP" altLang="en-US" sz="900" dirty="0" smtClean="0">
                <a:solidFill>
                  <a:schemeClr val="tx1"/>
                </a:solidFill>
              </a:rPr>
              <a:t>回まで送信することが可能です。ご注文が稼働している場合のみ配信されます。（掲載期間の終了、予算の終了等で、案件が停止している場合は、ステップメールが途中のユーザーが存在していたとしても配信は自動的に停止されます）</a:t>
            </a:r>
            <a:endParaRPr lang="en-US" altLang="ja-JP" sz="600" dirty="0" smtClean="0">
              <a:solidFill>
                <a:schemeClr val="tx1"/>
              </a:solidFill>
            </a:endParaRPr>
          </a:p>
          <a:p>
            <a:r>
              <a:rPr lang="en-US" altLang="ja-JP" sz="600" dirty="0" smtClean="0">
                <a:solidFill>
                  <a:schemeClr val="tx1"/>
                </a:solidFill>
              </a:rPr>
              <a:t>※</a:t>
            </a:r>
            <a:r>
              <a:rPr lang="ja-JP" altLang="en-US" sz="600" dirty="0" smtClean="0">
                <a:solidFill>
                  <a:schemeClr val="tx1"/>
                </a:solidFill>
              </a:rPr>
              <a:t>一部の提携メディアでメールアドレスを保持していない場合やメールの送信を受け付けない設定にしているユーザーには配信されませんので予めご了承ください。（現在のところ</a:t>
            </a:r>
            <a:r>
              <a:rPr lang="en-US" altLang="ja-JP" sz="600" dirty="0" smtClean="0">
                <a:solidFill>
                  <a:schemeClr val="tx1"/>
                </a:solidFill>
              </a:rPr>
              <a:t>98%</a:t>
            </a:r>
            <a:r>
              <a:rPr lang="ja-JP" altLang="en-US" sz="600" dirty="0" smtClean="0">
                <a:solidFill>
                  <a:schemeClr val="tx1"/>
                </a:solidFill>
              </a:rPr>
              <a:t>以上のユーザーに送信が可能です）</a:t>
            </a:r>
            <a:endParaRPr lang="en-US" altLang="en-US" sz="600" dirty="0" smtClean="0">
              <a:solidFill>
                <a:schemeClr val="tx1"/>
              </a:solidFill>
            </a:endParaRPr>
          </a:p>
        </p:txBody>
      </p:sp>
      <p:sp>
        <p:nvSpPr>
          <p:cNvPr id="2048" name="星 24 2047"/>
          <p:cNvSpPr/>
          <p:nvPr/>
        </p:nvSpPr>
        <p:spPr>
          <a:xfrm>
            <a:off x="7380312" y="2564904"/>
            <a:ext cx="1440160" cy="720080"/>
          </a:xfrm>
          <a:prstGeom prst="star24">
            <a:avLst/>
          </a:prstGeom>
          <a:solidFill>
            <a:srgbClr val="FF0000"/>
          </a:solidFill>
          <a:ln w="158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800" b="1" dirty="0" smtClean="0"/>
              <a:t>継続率</a:t>
            </a:r>
            <a:r>
              <a:rPr lang="ja-JP" altLang="en-US" sz="800" b="1" dirty="0" smtClean="0"/>
              <a:t>・再訪率がグ</a:t>
            </a:r>
            <a:r>
              <a:rPr lang="en-US" altLang="ja-JP" sz="800" b="1" dirty="0" smtClean="0"/>
              <a:t>〜</a:t>
            </a:r>
            <a:r>
              <a:rPr lang="ja-JP" altLang="en-US" sz="800" b="1" dirty="0" smtClean="0"/>
              <a:t>ンと</a:t>
            </a:r>
            <a:r>
              <a:rPr lang="en-US" altLang="ja-JP" sz="800" b="1" dirty="0" smtClean="0"/>
              <a:t>UP↑</a:t>
            </a:r>
          </a:p>
        </p:txBody>
      </p:sp>
    </p:spTree>
    <p:extLst>
      <p:ext uri="{BB962C8B-B14F-4D97-AF65-F5344CB8AC3E}">
        <p14:creationId xmlns:p14="http://schemas.microsoft.com/office/powerpoint/2010/main" val="143408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3" name="テキスト ボックス 12"/>
          <p:cNvSpPr txBox="1"/>
          <p:nvPr/>
        </p:nvSpPr>
        <p:spPr>
          <a:xfrm>
            <a:off x="179512" y="188640"/>
            <a:ext cx="7008199" cy="369332"/>
          </a:xfrm>
          <a:prstGeom prst="rect">
            <a:avLst/>
          </a:prstGeom>
          <a:noFill/>
        </p:spPr>
        <p:txBody>
          <a:bodyPr wrap="none" rtlCol="0">
            <a:spAutoFit/>
          </a:bodyPr>
          <a:lstStyle/>
          <a:p>
            <a:r>
              <a:rPr kumimoji="1" lang="en-US" altLang="ja-JP" dirty="0" err="1" smtClean="0"/>
              <a:t>adcamp</a:t>
            </a:r>
            <a:r>
              <a:rPr kumimoji="1" lang="en-US" altLang="ja-JP" dirty="0" smtClean="0"/>
              <a:t> </a:t>
            </a:r>
            <a:r>
              <a:rPr kumimoji="1" lang="ja-JP" altLang="en-US" dirty="0" smtClean="0"/>
              <a:t>　ステップメール機能</a:t>
            </a:r>
            <a:r>
              <a:rPr lang="en-US" altLang="ja-JP" dirty="0" smtClean="0"/>
              <a:t>　</a:t>
            </a:r>
            <a:r>
              <a:rPr lang="ja-JP" altLang="en-US" dirty="0" smtClean="0"/>
              <a:t>デコメールに対応しました！</a:t>
            </a:r>
            <a:r>
              <a:rPr kumimoji="1" lang="ja-JP" altLang="en-US" dirty="0" smtClean="0"/>
              <a:t>　</a:t>
            </a:r>
            <a:r>
              <a:rPr kumimoji="1" lang="en-US" altLang="ja-JP" b="1" dirty="0" smtClean="0">
                <a:solidFill>
                  <a:srgbClr val="FF0000"/>
                </a:solidFill>
              </a:rPr>
              <a:t>6/5 NEW!</a:t>
            </a:r>
            <a:endParaRPr kumimoji="1" lang="ja-JP" altLang="en-US" b="1" dirty="0">
              <a:solidFill>
                <a:srgbClr val="FF0000"/>
              </a:solidFill>
            </a:endParaRPr>
          </a:p>
        </p:txBody>
      </p:sp>
      <p:sp>
        <p:nvSpPr>
          <p:cNvPr id="5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8</a:t>
            </a:fld>
            <a:endParaRPr kumimoji="1" lang="ja-JP" altLang="en-US" dirty="0"/>
          </a:p>
        </p:txBody>
      </p:sp>
      <p:sp>
        <p:nvSpPr>
          <p:cNvPr id="49"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grpSp>
        <p:nvGrpSpPr>
          <p:cNvPr id="60" name="グループ化 59"/>
          <p:cNvGrpSpPr/>
          <p:nvPr/>
        </p:nvGrpSpPr>
        <p:grpSpPr>
          <a:xfrm>
            <a:off x="6228184" y="692696"/>
            <a:ext cx="2863185" cy="349007"/>
            <a:chOff x="6228184" y="692696"/>
            <a:chExt cx="2863185" cy="349007"/>
          </a:xfrm>
        </p:grpSpPr>
        <p:pic>
          <p:nvPicPr>
            <p:cNvPr id="54" name="Picture 2"/>
            <p:cNvPicPr>
              <a:picLocks noChangeAspect="1" noChangeArrowheads="1"/>
            </p:cNvPicPr>
            <p:nvPr/>
          </p:nvPicPr>
          <p:blipFill>
            <a:blip r:embed="rId4" cstate="print"/>
            <a:srcRect/>
            <a:stretch>
              <a:fillRect/>
            </a:stretch>
          </p:blipFill>
          <p:spPr bwMode="auto">
            <a:xfrm>
              <a:off x="7956376" y="692696"/>
              <a:ext cx="237626" cy="288032"/>
            </a:xfrm>
            <a:prstGeom prst="rect">
              <a:avLst/>
            </a:prstGeom>
            <a:noFill/>
            <a:ln w="9525">
              <a:noFill/>
              <a:miter lim="800000"/>
              <a:headEnd/>
              <a:tailEnd/>
            </a:ln>
          </p:spPr>
        </p:pic>
        <p:pic>
          <p:nvPicPr>
            <p:cNvPr id="55" name="Picture 3"/>
            <p:cNvPicPr>
              <a:picLocks noChangeAspect="1" noChangeArrowheads="1"/>
            </p:cNvPicPr>
            <p:nvPr/>
          </p:nvPicPr>
          <p:blipFill>
            <a:blip r:embed="rId5" cstate="print"/>
            <a:srcRect/>
            <a:stretch>
              <a:fillRect/>
            </a:stretch>
          </p:blipFill>
          <p:spPr bwMode="auto">
            <a:xfrm>
              <a:off x="6621827" y="692696"/>
              <a:ext cx="254429" cy="288032"/>
            </a:xfrm>
            <a:prstGeom prst="rect">
              <a:avLst/>
            </a:prstGeom>
            <a:noFill/>
            <a:ln w="9525">
              <a:noFill/>
              <a:miter lim="800000"/>
              <a:headEnd/>
              <a:tailEnd/>
            </a:ln>
          </p:spPr>
        </p:pic>
        <p:sp>
          <p:nvSpPr>
            <p:cNvPr id="56" name="テキスト ボックス 55"/>
            <p:cNvSpPr txBox="1"/>
            <p:nvPr/>
          </p:nvSpPr>
          <p:spPr>
            <a:xfrm>
              <a:off x="8100392" y="764704"/>
              <a:ext cx="990977"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Smart Phone</a:t>
              </a:r>
              <a:endParaRPr kumimoji="1" lang="ja-JP" altLang="en-US" sz="1200" dirty="0">
                <a:solidFill>
                  <a:schemeClr val="tx1">
                    <a:lumMod val="50000"/>
                    <a:lumOff val="50000"/>
                  </a:schemeClr>
                </a:solidFill>
              </a:endParaRPr>
            </a:p>
          </p:txBody>
        </p:sp>
        <p:sp>
          <p:nvSpPr>
            <p:cNvPr id="57" name="テキスト ボックス 56"/>
            <p:cNvSpPr txBox="1"/>
            <p:nvPr/>
          </p:nvSpPr>
          <p:spPr>
            <a:xfrm>
              <a:off x="6788491" y="764704"/>
              <a:ext cx="1270604"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Feature Phone </a:t>
              </a:r>
              <a:r>
                <a:rPr lang="ja-JP" altLang="en-US" sz="1200" dirty="0" smtClean="0">
                  <a:solidFill>
                    <a:schemeClr val="tx1">
                      <a:lumMod val="50000"/>
                      <a:lumOff val="50000"/>
                    </a:schemeClr>
                  </a:solidFill>
                </a:rPr>
                <a:t> </a:t>
              </a:r>
              <a:r>
                <a:rPr kumimoji="1" lang="en-US" altLang="ja-JP" sz="1200" dirty="0" smtClean="0">
                  <a:solidFill>
                    <a:schemeClr val="tx1">
                      <a:lumMod val="50000"/>
                      <a:lumOff val="50000"/>
                    </a:schemeClr>
                  </a:solidFill>
                </a:rPr>
                <a:t>&amp;</a:t>
              </a:r>
              <a:endParaRPr kumimoji="1" lang="ja-JP" altLang="en-US" sz="1200" dirty="0">
                <a:solidFill>
                  <a:schemeClr val="tx1">
                    <a:lumMod val="50000"/>
                    <a:lumOff val="50000"/>
                  </a:schemeClr>
                </a:solidFill>
              </a:endParaRPr>
            </a:p>
          </p:txBody>
        </p:sp>
        <p:sp>
          <p:nvSpPr>
            <p:cNvPr id="59" name="テキスト ボックス 58"/>
            <p:cNvSpPr txBox="1"/>
            <p:nvPr/>
          </p:nvSpPr>
          <p:spPr>
            <a:xfrm>
              <a:off x="6228184" y="764704"/>
              <a:ext cx="362600" cy="276999"/>
            </a:xfrm>
            <a:prstGeom prst="rect">
              <a:avLst/>
            </a:prstGeom>
            <a:noFill/>
          </p:spPr>
          <p:txBody>
            <a:bodyPr wrap="none" rtlCol="0">
              <a:spAutoFit/>
            </a:bodyPr>
            <a:lstStyle/>
            <a:p>
              <a:r>
                <a:rPr kumimoji="1" lang="en-US" altLang="ja-JP" sz="1200" dirty="0" smtClean="0">
                  <a:solidFill>
                    <a:schemeClr val="tx1">
                      <a:lumMod val="50000"/>
                      <a:lumOff val="50000"/>
                    </a:schemeClr>
                  </a:solidFill>
                </a:rPr>
                <a:t>for</a:t>
              </a:r>
              <a:endParaRPr kumimoji="1" lang="ja-JP" altLang="en-US" sz="1200" dirty="0">
                <a:solidFill>
                  <a:schemeClr val="tx1">
                    <a:lumMod val="50000"/>
                    <a:lumOff val="50000"/>
                  </a:schemeClr>
                </a:solidFill>
              </a:endParaRPr>
            </a:p>
          </p:txBody>
        </p:sp>
      </p:grpSp>
      <p:sp>
        <p:nvSpPr>
          <p:cNvPr id="58" name="角丸四角形 57"/>
          <p:cNvSpPr/>
          <p:nvPr/>
        </p:nvSpPr>
        <p:spPr>
          <a:xfrm>
            <a:off x="467544" y="1052736"/>
            <a:ext cx="8280920" cy="1008112"/>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kumimoji="1" lang="ja-JP" altLang="en-US" sz="1200" dirty="0">
              <a:solidFill>
                <a:schemeClr val="tx1"/>
              </a:solidFill>
            </a:endParaRPr>
          </a:p>
        </p:txBody>
      </p:sp>
      <p:sp>
        <p:nvSpPr>
          <p:cNvPr id="62" name="テキスト ボックス 61"/>
          <p:cNvSpPr txBox="1"/>
          <p:nvPr/>
        </p:nvSpPr>
        <p:spPr>
          <a:xfrm>
            <a:off x="511350" y="1146230"/>
            <a:ext cx="7021874" cy="338554"/>
          </a:xfrm>
          <a:prstGeom prst="rect">
            <a:avLst/>
          </a:prstGeom>
          <a:noFill/>
        </p:spPr>
        <p:txBody>
          <a:bodyPr wrap="none" rtlCol="0">
            <a:spAutoFit/>
          </a:bodyPr>
          <a:lstStyle/>
          <a:p>
            <a:r>
              <a:rPr kumimoji="1" lang="en-US" altLang="ja-JP" sz="1600" b="1" smtClean="0">
                <a:solidFill>
                  <a:srgbClr val="004200"/>
                </a:solidFill>
              </a:rPr>
              <a:t>6/5</a:t>
            </a:r>
            <a:r>
              <a:rPr kumimoji="1" lang="ja-JP" altLang="en-US" sz="1600" b="1" smtClean="0">
                <a:solidFill>
                  <a:srgbClr val="004200"/>
                </a:solidFill>
              </a:rPr>
              <a:t>より</a:t>
            </a:r>
            <a:r>
              <a:rPr kumimoji="1" lang="ja-JP" altLang="en-US" sz="1600" b="1" dirty="0" smtClean="0">
                <a:solidFill>
                  <a:srgbClr val="004200"/>
                </a:solidFill>
              </a:rPr>
              <a:t>デコメールに対応。ユーザーに対して効果的な訴求が可能になりました。</a:t>
            </a:r>
            <a:endParaRPr kumimoji="1" lang="ja-JP" altLang="en-US" sz="1600" b="1" dirty="0">
              <a:solidFill>
                <a:srgbClr val="004200"/>
              </a:solidFill>
            </a:endParaRPr>
          </a:p>
        </p:txBody>
      </p:sp>
      <p:sp>
        <p:nvSpPr>
          <p:cNvPr id="63" name="テキスト ボックス 62"/>
          <p:cNvSpPr txBox="1"/>
          <p:nvPr/>
        </p:nvSpPr>
        <p:spPr>
          <a:xfrm>
            <a:off x="557174" y="1482169"/>
            <a:ext cx="7975266" cy="430887"/>
          </a:xfrm>
          <a:prstGeom prst="rect">
            <a:avLst/>
          </a:prstGeom>
          <a:noFill/>
        </p:spPr>
        <p:txBody>
          <a:bodyPr wrap="square" rtlCol="0">
            <a:spAutoFit/>
          </a:bodyPr>
          <a:lstStyle/>
          <a:p>
            <a:r>
              <a:rPr lang="ja-JP" altLang="en-US" sz="1100" dirty="0" smtClean="0"/>
              <a:t>デコメールに対応したことで、各ゲームの特徴にあわせた訴求、また、新規ユーザー向けの特別イベントなど、使い方の幅、訴求力が大幅にアップしました。</a:t>
            </a:r>
            <a:endParaRPr kumimoji="1" lang="ja-JP" altLang="en-US" sz="1100" dirty="0"/>
          </a:p>
        </p:txBody>
      </p:sp>
      <p:sp>
        <p:nvSpPr>
          <p:cNvPr id="42" name="角丸四角形 41"/>
          <p:cNvSpPr/>
          <p:nvPr/>
        </p:nvSpPr>
        <p:spPr>
          <a:xfrm>
            <a:off x="4788024" y="2420890"/>
            <a:ext cx="1728192" cy="3816422"/>
          </a:xfrm>
          <a:prstGeom prst="roundRect">
            <a:avLst>
              <a:gd name="adj" fmla="val 289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dirty="0">
                <a:solidFill>
                  <a:schemeClr val="bg1"/>
                </a:solidFill>
              </a:rPr>
              <a:t>To </a:t>
            </a:r>
            <a:r>
              <a:rPr lang="ja-JP" altLang="en-US" sz="900" dirty="0">
                <a:solidFill>
                  <a:schemeClr val="bg1"/>
                </a:solidFill>
              </a:rPr>
              <a:t>　：</a:t>
            </a:r>
            <a:r>
              <a:rPr lang="en-US" altLang="ja-JP" sz="900" dirty="0" err="1">
                <a:solidFill>
                  <a:schemeClr val="bg1"/>
                </a:solidFill>
              </a:rPr>
              <a:t>xxx@docomo.ne.jp</a:t>
            </a:r>
            <a:endParaRPr lang="en-US" altLang="ja-JP" sz="900" dirty="0">
              <a:solidFill>
                <a:schemeClr val="bg1"/>
              </a:solidFill>
            </a:endParaRPr>
          </a:p>
          <a:p>
            <a:r>
              <a:rPr lang="ja-JP" altLang="en-US" sz="900" dirty="0">
                <a:solidFill>
                  <a:schemeClr val="bg1"/>
                </a:solidFill>
              </a:rPr>
              <a:t>件名：登録ｹﾞｰﾑからのお知らせ</a:t>
            </a:r>
            <a:endParaRPr lang="en-US" altLang="ja-JP" sz="900" dirty="0">
              <a:solidFill>
                <a:schemeClr val="bg1"/>
              </a:solidFill>
            </a:endParaRPr>
          </a:p>
          <a:p>
            <a:pPr algn="ctr"/>
            <a:r>
              <a:rPr lang="en-US" altLang="ja-JP" sz="1000" dirty="0">
                <a:solidFill>
                  <a:schemeClr val="bg1"/>
                </a:solidFill>
              </a:rPr>
              <a:t>--------------------------------------</a:t>
            </a:r>
            <a:r>
              <a:rPr lang="en-US" altLang="ja-JP" sz="1000" dirty="0">
                <a:solidFill>
                  <a:srgbClr val="000000"/>
                </a:solidFill>
              </a:rPr>
              <a:t>-</a:t>
            </a:r>
            <a:r>
              <a:rPr lang="en-US" altLang="ja-JP" sz="1000" dirty="0" smtClean="0">
                <a:solidFill>
                  <a:srgbClr val="000000"/>
                </a:solidFill>
              </a:rPr>
              <a:t>-</a:t>
            </a:r>
            <a:r>
              <a:rPr lang="ja-JP" altLang="en-US" sz="1000" dirty="0" smtClean="0">
                <a:solidFill>
                  <a:schemeClr val="bg1"/>
                </a:solidFill>
              </a:rPr>
              <a:t>強敵出現中！</a:t>
            </a: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a:solidFill>
                <a:schemeClr val="bg1"/>
              </a:solidFill>
            </a:endParaRPr>
          </a:p>
          <a:p>
            <a:pPr algn="ctr"/>
            <a:endParaRPr lang="en-US" altLang="ja-JP" sz="1000" dirty="0" smtClean="0">
              <a:solidFill>
                <a:schemeClr val="bg1"/>
              </a:solidFill>
            </a:endParaRPr>
          </a:p>
          <a:p>
            <a:pPr algn="ctr"/>
            <a:r>
              <a:rPr lang="ja-JP" altLang="en-US" sz="1200" b="1" dirty="0" smtClean="0">
                <a:solidFill>
                  <a:srgbClr val="FFFF00"/>
                </a:solidFill>
              </a:rPr>
              <a:t>突如ボスが現れた！</a:t>
            </a:r>
            <a:endParaRPr lang="en-US" altLang="ja-JP" sz="1200" b="1" dirty="0" smtClean="0">
              <a:solidFill>
                <a:srgbClr val="FFFF00"/>
              </a:solidFill>
            </a:endParaRPr>
          </a:p>
          <a:p>
            <a:pPr algn="ctr"/>
            <a:endParaRPr lang="en-US" altLang="ja-JP" sz="1000" dirty="0">
              <a:solidFill>
                <a:schemeClr val="bg1"/>
              </a:solidFill>
            </a:endParaRPr>
          </a:p>
          <a:p>
            <a:pPr algn="ctr"/>
            <a:r>
              <a:rPr lang="en-US" altLang="ja-JP" sz="1000" dirty="0" smtClean="0">
                <a:solidFill>
                  <a:schemeClr val="bg1"/>
                </a:solidFill>
              </a:rPr>
              <a:t>3</a:t>
            </a:r>
            <a:r>
              <a:rPr lang="ja-JP" altLang="en-US" sz="1000" dirty="0" smtClean="0">
                <a:solidFill>
                  <a:schemeClr val="bg1"/>
                </a:solidFill>
              </a:rPr>
              <a:t>時間以内に倒すと</a:t>
            </a:r>
            <a:endParaRPr lang="en-US" altLang="ja-JP" sz="1000" dirty="0" smtClean="0">
              <a:solidFill>
                <a:schemeClr val="bg1"/>
              </a:solidFill>
            </a:endParaRPr>
          </a:p>
          <a:p>
            <a:pPr algn="ctr"/>
            <a:r>
              <a:rPr lang="ja-JP" altLang="en-US" sz="1000" dirty="0" smtClean="0">
                <a:solidFill>
                  <a:schemeClr val="bg1"/>
                </a:solidFill>
              </a:rPr>
              <a:t>スーパーレアなカードを</a:t>
            </a:r>
            <a:endParaRPr lang="en-US" altLang="ja-JP" sz="1000" dirty="0" smtClean="0">
              <a:solidFill>
                <a:schemeClr val="bg1"/>
              </a:solidFill>
            </a:endParaRPr>
          </a:p>
          <a:p>
            <a:pPr algn="ctr"/>
            <a:r>
              <a:rPr lang="ja-JP" altLang="en-US" sz="1000" dirty="0" smtClean="0">
                <a:solidFill>
                  <a:schemeClr val="bg1"/>
                </a:solidFill>
              </a:rPr>
              <a:t>　　</a:t>
            </a:r>
            <a:r>
              <a:rPr lang="en-US" altLang="ja-JP" sz="1000" dirty="0" smtClean="0">
                <a:solidFill>
                  <a:schemeClr val="bg1"/>
                </a:solidFill>
              </a:rPr>
              <a:t>GET</a:t>
            </a:r>
            <a:r>
              <a:rPr lang="ja-JP" altLang="en-US" sz="1000" dirty="0" smtClean="0">
                <a:solidFill>
                  <a:schemeClr val="bg1"/>
                </a:solidFill>
              </a:rPr>
              <a:t>できるぞ！！</a:t>
            </a:r>
            <a:endParaRPr lang="en-US" altLang="ja-JP" sz="1000" dirty="0">
              <a:solidFill>
                <a:schemeClr val="bg1"/>
              </a:solidFill>
            </a:endParaRPr>
          </a:p>
          <a:p>
            <a:pPr algn="ctr"/>
            <a:endParaRPr lang="en-US" altLang="ja-JP" sz="1000" dirty="0" smtClean="0">
              <a:solidFill>
                <a:schemeClr val="bg1"/>
              </a:solidFill>
            </a:endParaRPr>
          </a:p>
          <a:p>
            <a:pPr algn="ctr"/>
            <a:r>
              <a:rPr lang="ja-JP" altLang="en-US" sz="1000" u="sng" dirty="0" smtClean="0">
                <a:solidFill>
                  <a:schemeClr val="bg1"/>
                </a:solidFill>
              </a:rPr>
              <a:t>今すぐ倒しに行く！</a:t>
            </a:r>
            <a:endParaRPr kumimoji="1" lang="en-US" altLang="ja-JP" sz="1000" u="sng" dirty="0" smtClean="0">
              <a:solidFill>
                <a:schemeClr val="bg1"/>
              </a:solidFill>
            </a:endParaRPr>
          </a:p>
          <a:p>
            <a:pPr algn="ctr"/>
            <a:endParaRPr lang="en-US" altLang="ja-JP" sz="1000" dirty="0" smtClean="0">
              <a:solidFill>
                <a:schemeClr val="bg1"/>
              </a:solidFill>
            </a:endParaRPr>
          </a:p>
          <a:p>
            <a:pPr algn="ctr"/>
            <a:endParaRPr kumimoji="1" lang="ja-JP" altLang="en-US" sz="1000" dirty="0">
              <a:solidFill>
                <a:schemeClr val="bg1"/>
              </a:solidFill>
            </a:endParaRPr>
          </a:p>
        </p:txBody>
      </p:sp>
      <p:pic>
        <p:nvPicPr>
          <p:cNvPr id="44" name="図 43" descr="chapter_1_middle_1.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2040" y="3140968"/>
            <a:ext cx="1440160" cy="1440160"/>
          </a:xfrm>
          <a:prstGeom prst="rect">
            <a:avLst/>
          </a:prstGeom>
        </p:spPr>
      </p:pic>
      <p:sp>
        <p:nvSpPr>
          <p:cNvPr id="47" name="角丸四角形 46"/>
          <p:cNvSpPr/>
          <p:nvPr/>
        </p:nvSpPr>
        <p:spPr>
          <a:xfrm>
            <a:off x="2771800" y="2420890"/>
            <a:ext cx="1728192" cy="3816422"/>
          </a:xfrm>
          <a:prstGeom prst="roundRect">
            <a:avLst>
              <a:gd name="adj" fmla="val 3441"/>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dirty="0" smtClean="0">
                <a:solidFill>
                  <a:srgbClr val="000000"/>
                </a:solidFill>
              </a:rPr>
              <a:t>To </a:t>
            </a:r>
            <a:r>
              <a:rPr lang="ja-JP" altLang="en-US" sz="900" dirty="0" smtClean="0">
                <a:solidFill>
                  <a:srgbClr val="000000"/>
                </a:solidFill>
              </a:rPr>
              <a:t>　：</a:t>
            </a:r>
            <a:r>
              <a:rPr lang="en-US" altLang="ja-JP" sz="900" dirty="0" err="1" smtClean="0">
                <a:solidFill>
                  <a:srgbClr val="000000"/>
                </a:solidFill>
              </a:rPr>
              <a:t>xxx@docomo.ne.jp</a:t>
            </a:r>
            <a:endParaRPr lang="en-US" altLang="ja-JP" sz="900" dirty="0" smtClean="0">
              <a:solidFill>
                <a:srgbClr val="000000"/>
              </a:solidFill>
            </a:endParaRPr>
          </a:p>
          <a:p>
            <a:r>
              <a:rPr lang="ja-JP" altLang="en-US" sz="900" dirty="0" smtClean="0">
                <a:solidFill>
                  <a:srgbClr val="000000"/>
                </a:solidFill>
              </a:rPr>
              <a:t>件名：登録ｹﾞｰﾑからのお知らせ</a:t>
            </a:r>
            <a:endParaRPr lang="en-US" altLang="ja-JP" sz="900" dirty="0" smtClean="0">
              <a:solidFill>
                <a:srgbClr val="000000"/>
              </a:solidFill>
            </a:endParaRPr>
          </a:p>
          <a:p>
            <a:r>
              <a:rPr lang="en-US" altLang="ja-JP" sz="900" dirty="0" smtClean="0">
                <a:solidFill>
                  <a:srgbClr val="000000"/>
                </a:solidFill>
              </a:rPr>
              <a:t>-------------------------------------------</a:t>
            </a:r>
            <a:endParaRPr lang="en-US" altLang="ja-JP" sz="1000" dirty="0" smtClean="0">
              <a:solidFill>
                <a:srgbClr val="000000"/>
              </a:solidFill>
            </a:endParaRPr>
          </a:p>
          <a:p>
            <a:r>
              <a:rPr lang="en-US" altLang="ja-JP" sz="1000" dirty="0">
                <a:solidFill>
                  <a:srgbClr val="000000"/>
                </a:solidFill>
              </a:rPr>
              <a:t>　</a:t>
            </a:r>
            <a:r>
              <a:rPr lang="ja-JP" altLang="en-US" sz="1000" dirty="0" smtClean="0">
                <a:solidFill>
                  <a:srgbClr val="000000"/>
                </a:solidFill>
              </a:rPr>
              <a:t>　　　</a:t>
            </a:r>
            <a:endParaRPr lang="en-US" altLang="ja-JP" sz="1000" dirty="0">
              <a:solidFill>
                <a:srgbClr val="000000"/>
              </a:solidFill>
            </a:endParaRPr>
          </a:p>
          <a:p>
            <a:endParaRPr lang="en-US" altLang="ja-JP" sz="1000" dirty="0" smtClean="0">
              <a:solidFill>
                <a:srgbClr val="000000"/>
              </a:solidFill>
            </a:endParaRPr>
          </a:p>
          <a:p>
            <a:endParaRPr lang="en-US" altLang="ja-JP" sz="1000" dirty="0">
              <a:solidFill>
                <a:srgbClr val="000000"/>
              </a:solidFill>
            </a:endParaRPr>
          </a:p>
          <a:p>
            <a:endParaRPr lang="en-US" altLang="ja-JP" sz="1000" dirty="0" smtClean="0">
              <a:solidFill>
                <a:srgbClr val="000000"/>
              </a:solidFill>
            </a:endParaRPr>
          </a:p>
          <a:p>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a:solidFill>
                <a:srgbClr val="000000"/>
              </a:solidFill>
            </a:endParaRPr>
          </a:p>
          <a:p>
            <a:pPr algn="ctr"/>
            <a:r>
              <a:rPr lang="ja-JP" altLang="en-US" sz="1200" b="1" dirty="0" smtClean="0">
                <a:solidFill>
                  <a:srgbClr val="FF0000"/>
                </a:solidFill>
              </a:rPr>
              <a:t>おめでとう</a:t>
            </a:r>
            <a:r>
              <a:rPr lang="en-US" altLang="ja-JP" sz="1200" b="1" dirty="0" smtClean="0">
                <a:solidFill>
                  <a:srgbClr val="FF0000"/>
                </a:solidFill>
              </a:rPr>
              <a:t>♪</a:t>
            </a:r>
          </a:p>
          <a:p>
            <a:pPr algn="ctr"/>
            <a:endParaRPr lang="en-US" altLang="ja-JP" sz="1000" dirty="0" smtClean="0">
              <a:solidFill>
                <a:srgbClr val="000000"/>
              </a:solidFill>
            </a:endParaRPr>
          </a:p>
          <a:p>
            <a:pPr algn="ctr"/>
            <a:r>
              <a:rPr lang="ja-JP" altLang="en-US" sz="1000" dirty="0" smtClean="0">
                <a:solidFill>
                  <a:srgbClr val="000000"/>
                </a:solidFill>
              </a:rPr>
              <a:t>このメールからｱｸｾｽすると</a:t>
            </a:r>
            <a:endParaRPr lang="en-US" altLang="ja-JP" sz="1000" dirty="0" smtClean="0">
              <a:solidFill>
                <a:srgbClr val="000000"/>
              </a:solidFill>
            </a:endParaRPr>
          </a:p>
          <a:p>
            <a:pPr algn="ctr"/>
            <a:r>
              <a:rPr lang="ja-JP" altLang="en-US" sz="1000" dirty="0" smtClean="0">
                <a:solidFill>
                  <a:srgbClr val="000000"/>
                </a:solidFill>
              </a:rPr>
              <a:t>　　回復ｱｲﾃﾑをﾌﾟﾚｾﾞﾝﾄ</a:t>
            </a:r>
            <a:r>
              <a:rPr lang="en-US" altLang="ja-JP" sz="1000" dirty="0" smtClean="0">
                <a:solidFill>
                  <a:srgbClr val="000000"/>
                </a:solidFill>
              </a:rPr>
              <a:t>♪</a:t>
            </a:r>
            <a:endParaRPr lang="en-US" altLang="ja-JP" sz="1000" dirty="0">
              <a:solidFill>
                <a:srgbClr val="000000"/>
              </a:solidFill>
            </a:endParaRPr>
          </a:p>
          <a:p>
            <a:pPr algn="ctr"/>
            <a:endParaRPr lang="en-US" altLang="ja-JP" sz="1000" dirty="0" smtClean="0">
              <a:solidFill>
                <a:srgbClr val="000000"/>
              </a:solidFill>
            </a:endParaRPr>
          </a:p>
          <a:p>
            <a:pPr algn="ctr"/>
            <a:r>
              <a:rPr lang="ja-JP" altLang="en-US" sz="1000" u="sng" dirty="0" smtClean="0">
                <a:solidFill>
                  <a:srgbClr val="000000"/>
                </a:solidFill>
              </a:rPr>
              <a:t>早速ゲットしに行く！</a:t>
            </a:r>
            <a:endParaRPr kumimoji="1" lang="en-US" altLang="ja-JP" sz="1000" u="sng" dirty="0" smtClean="0">
              <a:solidFill>
                <a:srgbClr val="000000"/>
              </a:solidFill>
            </a:endParaRPr>
          </a:p>
          <a:p>
            <a:pPr algn="ctr"/>
            <a:endParaRPr lang="en-US" altLang="ja-JP" sz="1000" dirty="0" smtClean="0">
              <a:solidFill>
                <a:srgbClr val="000000"/>
              </a:solidFill>
            </a:endParaRPr>
          </a:p>
        </p:txBody>
      </p:sp>
      <p:pic>
        <p:nvPicPr>
          <p:cNvPr id="4" name="図 3" descr="familiar_recovery_battle_incantatio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15816" y="3356992"/>
            <a:ext cx="1440160" cy="1440160"/>
          </a:xfrm>
          <a:prstGeom prst="rect">
            <a:avLst/>
          </a:prstGeom>
        </p:spPr>
      </p:pic>
      <p:sp>
        <p:nvSpPr>
          <p:cNvPr id="51" name="角丸四角形 50"/>
          <p:cNvSpPr/>
          <p:nvPr/>
        </p:nvSpPr>
        <p:spPr>
          <a:xfrm>
            <a:off x="6804248" y="2420888"/>
            <a:ext cx="1728192" cy="3816422"/>
          </a:xfrm>
          <a:prstGeom prst="roundRect">
            <a:avLst>
              <a:gd name="adj" fmla="val 2344"/>
            </a:avLst>
          </a:prstGeom>
          <a:solidFill>
            <a:schemeClr val="accent4">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dirty="0">
                <a:solidFill>
                  <a:srgbClr val="FFFFFF"/>
                </a:solidFill>
              </a:rPr>
              <a:t>To </a:t>
            </a:r>
            <a:r>
              <a:rPr lang="ja-JP" altLang="en-US" sz="900" dirty="0">
                <a:solidFill>
                  <a:srgbClr val="FFFFFF"/>
                </a:solidFill>
              </a:rPr>
              <a:t>　：</a:t>
            </a:r>
            <a:r>
              <a:rPr lang="en-US" altLang="ja-JP" sz="900" dirty="0" err="1">
                <a:solidFill>
                  <a:srgbClr val="FFFFFF"/>
                </a:solidFill>
              </a:rPr>
              <a:t>xxx@docomo.ne.jp</a:t>
            </a:r>
            <a:endParaRPr lang="en-US" altLang="ja-JP" sz="900" dirty="0">
              <a:solidFill>
                <a:srgbClr val="FFFFFF"/>
              </a:solidFill>
            </a:endParaRPr>
          </a:p>
          <a:p>
            <a:r>
              <a:rPr lang="ja-JP" altLang="en-US" sz="900" dirty="0">
                <a:solidFill>
                  <a:srgbClr val="FFFFFF"/>
                </a:solidFill>
              </a:rPr>
              <a:t>件名：登録ｹﾞｰﾑからのお知らせ</a:t>
            </a:r>
            <a:endParaRPr lang="en-US" altLang="ja-JP" sz="900" dirty="0">
              <a:solidFill>
                <a:srgbClr val="FFFFFF"/>
              </a:solidFill>
            </a:endParaRPr>
          </a:p>
          <a:p>
            <a:r>
              <a:rPr lang="en-US" altLang="ja-JP" sz="900" dirty="0">
                <a:solidFill>
                  <a:srgbClr val="FFFFFF"/>
                </a:solidFill>
              </a:rPr>
              <a:t>------------------------------------------</a:t>
            </a:r>
            <a:r>
              <a:rPr lang="en-US" altLang="ja-JP" sz="900" dirty="0" smtClean="0">
                <a:solidFill>
                  <a:srgbClr val="FFFFFF"/>
                </a:solidFill>
              </a:rPr>
              <a:t>-</a:t>
            </a:r>
            <a:endParaRPr lang="en-US" altLang="ja-JP" sz="1000" dirty="0" smtClean="0">
              <a:solidFill>
                <a:srgbClr val="FFFFFF"/>
              </a:solidFill>
            </a:endParaRPr>
          </a:p>
          <a:p>
            <a:pPr algn="ctr"/>
            <a:r>
              <a:rPr lang="ja-JP" altLang="en-US" sz="1000" dirty="0" smtClean="0">
                <a:solidFill>
                  <a:schemeClr val="accent5">
                    <a:lumMod val="20000"/>
                    <a:lumOff val="80000"/>
                  </a:schemeClr>
                </a:solidFill>
              </a:rPr>
              <a:t>幻の魔導書</a:t>
            </a:r>
            <a:r>
              <a:rPr lang="en-US" altLang="ja-JP" sz="1000" dirty="0" smtClean="0">
                <a:solidFill>
                  <a:schemeClr val="accent5">
                    <a:lumMod val="20000"/>
                    <a:lumOff val="80000"/>
                  </a:schemeClr>
                </a:solidFill>
              </a:rPr>
              <a:t>GET</a:t>
            </a:r>
            <a:r>
              <a:rPr lang="ja-JP" altLang="en-US" sz="1000" dirty="0" smtClean="0">
                <a:solidFill>
                  <a:schemeClr val="accent5">
                    <a:lumMod val="20000"/>
                    <a:lumOff val="80000"/>
                  </a:schemeClr>
                </a:solidFill>
              </a:rPr>
              <a:t>のﾁｬﾝｽ</a:t>
            </a:r>
            <a:endParaRPr lang="en-US" altLang="ja-JP" sz="1000" dirty="0" smtClean="0">
              <a:solidFill>
                <a:schemeClr val="accent5">
                  <a:lumMod val="20000"/>
                  <a:lumOff val="80000"/>
                </a:schemeClr>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chemeClr val="bg1"/>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smtClean="0">
              <a:solidFill>
                <a:srgbClr val="000000"/>
              </a:solidFill>
            </a:endParaRPr>
          </a:p>
          <a:p>
            <a:pPr algn="ctr"/>
            <a:endParaRPr lang="en-US" altLang="ja-JP" sz="1000" dirty="0">
              <a:solidFill>
                <a:srgbClr val="000000"/>
              </a:solidFill>
            </a:endParaRPr>
          </a:p>
          <a:p>
            <a:pPr algn="ctr"/>
            <a:r>
              <a:rPr lang="ja-JP" altLang="en-US" sz="1200" b="1" dirty="0" smtClean="0">
                <a:solidFill>
                  <a:srgbClr val="DBEEF4"/>
                </a:solidFill>
              </a:rPr>
              <a:t>７つの魔導書の１つ</a:t>
            </a:r>
            <a:endParaRPr lang="en-US" altLang="ja-JP" sz="1200" b="1" dirty="0" smtClean="0">
              <a:solidFill>
                <a:srgbClr val="DBEEF4"/>
              </a:solidFill>
            </a:endParaRPr>
          </a:p>
          <a:p>
            <a:pPr algn="ctr"/>
            <a:endParaRPr lang="en-US" altLang="ja-JP" sz="1000" dirty="0" smtClean="0">
              <a:solidFill>
                <a:srgbClr val="000000"/>
              </a:solidFill>
            </a:endParaRPr>
          </a:p>
          <a:p>
            <a:pPr algn="ctr"/>
            <a:r>
              <a:rPr lang="ja-JP" altLang="en-US" sz="1000" dirty="0" smtClean="0">
                <a:solidFill>
                  <a:srgbClr val="FFFFFF"/>
                </a:solidFill>
              </a:rPr>
              <a:t>このメールかしか手に入らない幻の魔導書が出現中</a:t>
            </a:r>
            <a:endParaRPr lang="en-US" altLang="ja-JP" sz="1000" dirty="0" smtClean="0">
              <a:solidFill>
                <a:srgbClr val="FFFFFF"/>
              </a:solidFill>
            </a:endParaRPr>
          </a:p>
          <a:p>
            <a:pPr algn="ctr"/>
            <a:endParaRPr lang="en-US" altLang="ja-JP" sz="1000" dirty="0">
              <a:solidFill>
                <a:srgbClr val="FFFFFF"/>
              </a:solidFill>
            </a:endParaRPr>
          </a:p>
          <a:p>
            <a:pPr algn="ctr"/>
            <a:r>
              <a:rPr lang="ja-JP" altLang="en-US" sz="1000" dirty="0" smtClean="0">
                <a:solidFill>
                  <a:srgbClr val="FFFFFF"/>
                </a:solidFill>
              </a:rPr>
              <a:t>今から</a:t>
            </a:r>
            <a:r>
              <a:rPr lang="en-US" altLang="ja-JP" sz="1000" dirty="0" smtClean="0">
                <a:solidFill>
                  <a:srgbClr val="FFFFFF"/>
                </a:solidFill>
              </a:rPr>
              <a:t>24</a:t>
            </a:r>
            <a:r>
              <a:rPr lang="ja-JP" altLang="en-US" sz="1000" dirty="0" smtClean="0">
                <a:solidFill>
                  <a:srgbClr val="FFFFFF"/>
                </a:solidFill>
              </a:rPr>
              <a:t>時間以内に</a:t>
            </a:r>
            <a:endParaRPr lang="en-US" altLang="ja-JP" sz="1000" dirty="0" smtClean="0">
              <a:solidFill>
                <a:srgbClr val="FFFFFF"/>
              </a:solidFill>
            </a:endParaRPr>
          </a:p>
          <a:p>
            <a:pPr algn="ctr"/>
            <a:r>
              <a:rPr lang="ja-JP" altLang="en-US" sz="1000" dirty="0" smtClean="0">
                <a:solidFill>
                  <a:srgbClr val="FFFFFF"/>
                </a:solidFill>
              </a:rPr>
              <a:t>必ずゲットせよ！</a:t>
            </a:r>
            <a:endParaRPr lang="en-US" altLang="ja-JP" sz="1000" dirty="0" smtClean="0">
              <a:solidFill>
                <a:srgbClr val="FFFFFF"/>
              </a:solidFill>
            </a:endParaRPr>
          </a:p>
          <a:p>
            <a:pPr algn="ctr"/>
            <a:endParaRPr lang="en-US" altLang="ja-JP" sz="1000" dirty="0" smtClean="0">
              <a:solidFill>
                <a:srgbClr val="FFFFFF"/>
              </a:solidFill>
            </a:endParaRPr>
          </a:p>
          <a:p>
            <a:pPr algn="ctr"/>
            <a:r>
              <a:rPr lang="ja-JP" altLang="en-US" sz="1000" u="sng" dirty="0" smtClean="0">
                <a:solidFill>
                  <a:srgbClr val="FFFFFF"/>
                </a:solidFill>
              </a:rPr>
              <a:t>魔導書をゲット！</a:t>
            </a:r>
            <a:endParaRPr kumimoji="1" lang="en-US" altLang="ja-JP" sz="1000" u="sng" dirty="0" smtClean="0">
              <a:solidFill>
                <a:srgbClr val="FFFFFF"/>
              </a:solidFill>
            </a:endParaRPr>
          </a:p>
          <a:p>
            <a:pPr algn="ctr"/>
            <a:endParaRPr lang="en-US" altLang="ja-JP" sz="1000" dirty="0" smtClean="0">
              <a:solidFill>
                <a:srgbClr val="000000"/>
              </a:solidFill>
            </a:endParaRPr>
          </a:p>
        </p:txBody>
      </p:sp>
      <p:pic>
        <p:nvPicPr>
          <p:cNvPr id="69" name="図 68" descr="book_of_dead.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48264" y="3140968"/>
            <a:ext cx="1440160" cy="1440160"/>
          </a:xfrm>
          <a:prstGeom prst="rect">
            <a:avLst/>
          </a:prstGeom>
        </p:spPr>
      </p:pic>
      <p:sp>
        <p:nvSpPr>
          <p:cNvPr id="12" name="テキスト ボックス 11"/>
          <p:cNvSpPr txBox="1"/>
          <p:nvPr/>
        </p:nvSpPr>
        <p:spPr>
          <a:xfrm>
            <a:off x="3347864" y="2132856"/>
            <a:ext cx="597640" cy="276999"/>
          </a:xfrm>
          <a:prstGeom prst="rect">
            <a:avLst/>
          </a:prstGeom>
          <a:noFill/>
        </p:spPr>
        <p:txBody>
          <a:bodyPr wrap="none" rtlCol="0">
            <a:spAutoFit/>
          </a:bodyPr>
          <a:lstStyle/>
          <a:p>
            <a:r>
              <a:rPr kumimoji="1" lang="ja-JP" altLang="en-US" sz="1200" dirty="0" smtClean="0"/>
              <a:t>１日目</a:t>
            </a:r>
            <a:endParaRPr kumimoji="1" lang="ja-JP" altLang="en-US" sz="1200" dirty="0"/>
          </a:p>
        </p:txBody>
      </p:sp>
      <p:sp>
        <p:nvSpPr>
          <p:cNvPr id="70" name="テキスト ボックス 69"/>
          <p:cNvSpPr txBox="1"/>
          <p:nvPr/>
        </p:nvSpPr>
        <p:spPr>
          <a:xfrm>
            <a:off x="5364088" y="2132856"/>
            <a:ext cx="597640" cy="276999"/>
          </a:xfrm>
          <a:prstGeom prst="rect">
            <a:avLst/>
          </a:prstGeom>
          <a:noFill/>
        </p:spPr>
        <p:txBody>
          <a:bodyPr wrap="none" rtlCol="0">
            <a:spAutoFit/>
          </a:bodyPr>
          <a:lstStyle/>
          <a:p>
            <a:r>
              <a:rPr lang="ja-JP" altLang="en-US" sz="1200" dirty="0" smtClean="0"/>
              <a:t>２</a:t>
            </a:r>
            <a:r>
              <a:rPr kumimoji="1" lang="ja-JP" altLang="en-US" sz="1200" dirty="0" smtClean="0"/>
              <a:t>日目</a:t>
            </a:r>
            <a:endParaRPr kumimoji="1" lang="ja-JP" altLang="en-US" sz="1200" dirty="0"/>
          </a:p>
        </p:txBody>
      </p:sp>
      <p:sp>
        <p:nvSpPr>
          <p:cNvPr id="71" name="テキスト ボックス 70"/>
          <p:cNvSpPr txBox="1"/>
          <p:nvPr/>
        </p:nvSpPr>
        <p:spPr>
          <a:xfrm>
            <a:off x="7380312" y="2132856"/>
            <a:ext cx="597640" cy="276999"/>
          </a:xfrm>
          <a:prstGeom prst="rect">
            <a:avLst/>
          </a:prstGeom>
          <a:noFill/>
        </p:spPr>
        <p:txBody>
          <a:bodyPr wrap="none" rtlCol="0">
            <a:spAutoFit/>
          </a:bodyPr>
          <a:lstStyle/>
          <a:p>
            <a:r>
              <a:rPr kumimoji="1" lang="ja-JP" altLang="en-US" sz="1200" dirty="0" smtClean="0"/>
              <a:t>３日目</a:t>
            </a:r>
            <a:endParaRPr kumimoji="1" lang="ja-JP" altLang="en-US" sz="1200" dirty="0"/>
          </a:p>
        </p:txBody>
      </p:sp>
      <p:sp>
        <p:nvSpPr>
          <p:cNvPr id="72" name="角丸四角形 71"/>
          <p:cNvSpPr/>
          <p:nvPr/>
        </p:nvSpPr>
        <p:spPr>
          <a:xfrm>
            <a:off x="539552" y="3501008"/>
            <a:ext cx="1944216" cy="2592288"/>
          </a:xfrm>
          <a:prstGeom prst="roundRect">
            <a:avLst>
              <a:gd name="adj" fmla="val 3699"/>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900" dirty="0" smtClean="0">
                <a:solidFill>
                  <a:schemeClr val="tx1"/>
                </a:solidFill>
              </a:rPr>
              <a:t>各メール毎に</a:t>
            </a:r>
            <a:r>
              <a:rPr lang="en-US" altLang="ja-JP" sz="900" dirty="0" smtClean="0">
                <a:solidFill>
                  <a:schemeClr val="tx1"/>
                </a:solidFill>
              </a:rPr>
              <a:t>URL</a:t>
            </a:r>
            <a:r>
              <a:rPr lang="ja-JP" altLang="en-US" sz="900" dirty="0" smtClean="0">
                <a:solidFill>
                  <a:schemeClr val="tx1"/>
                </a:solidFill>
              </a:rPr>
              <a:t>を指定できることから、メールごとに個別のイベントやプレゼントを作成いただくことが可能。</a:t>
            </a:r>
            <a:endParaRPr lang="en-US" altLang="ja-JP" sz="900" dirty="0" smtClean="0">
              <a:solidFill>
                <a:schemeClr val="tx1"/>
              </a:solidFill>
            </a:endParaRPr>
          </a:p>
          <a:p>
            <a:pPr>
              <a:lnSpc>
                <a:spcPct val="150000"/>
              </a:lnSpc>
            </a:pPr>
            <a:r>
              <a:rPr lang="ja-JP" altLang="en-US" sz="900" dirty="0" smtClean="0">
                <a:solidFill>
                  <a:schemeClr val="tx1"/>
                </a:solidFill>
              </a:rPr>
              <a:t>ボスを出現させたり、プレゼントを渡したり、ガチャを引かせたりと、使い方は無限大。</a:t>
            </a:r>
            <a:endParaRPr lang="en-US" altLang="ja-JP" sz="900" dirty="0" smtClean="0">
              <a:solidFill>
                <a:schemeClr val="tx1"/>
              </a:solidFill>
            </a:endParaRPr>
          </a:p>
          <a:p>
            <a:pPr>
              <a:lnSpc>
                <a:spcPct val="150000"/>
              </a:lnSpc>
            </a:pPr>
            <a:r>
              <a:rPr lang="ja-JP" altLang="en-US" sz="900" dirty="0" smtClean="0">
                <a:solidFill>
                  <a:schemeClr val="tx1"/>
                </a:solidFill>
              </a:rPr>
              <a:t>デコメールによる訴求も、ユーザーにとってのインパクト大。</a:t>
            </a:r>
            <a:endParaRPr lang="en-US" altLang="ja-JP" sz="900" dirty="0" smtClean="0">
              <a:solidFill>
                <a:schemeClr val="tx1"/>
              </a:solidFill>
            </a:endParaRPr>
          </a:p>
          <a:p>
            <a:pPr>
              <a:lnSpc>
                <a:spcPct val="150000"/>
              </a:lnSpc>
            </a:pPr>
            <a:r>
              <a:rPr lang="ja-JP" altLang="en-US" sz="900" dirty="0" smtClean="0">
                <a:solidFill>
                  <a:schemeClr val="tx1"/>
                </a:solidFill>
              </a:rPr>
              <a:t>ゲームの特性を生かして、オリジナルのステップメール、オリジナルのイベントをご実施いただけます。</a:t>
            </a:r>
            <a:endParaRPr lang="en-US" altLang="ja-JP" sz="900" dirty="0" smtClean="0">
              <a:solidFill>
                <a:schemeClr val="tx1"/>
              </a:solidFill>
            </a:endParaRPr>
          </a:p>
        </p:txBody>
      </p:sp>
      <p:sp>
        <p:nvSpPr>
          <p:cNvPr id="73" name="星 24 72"/>
          <p:cNvSpPr/>
          <p:nvPr/>
        </p:nvSpPr>
        <p:spPr>
          <a:xfrm>
            <a:off x="611560" y="2348880"/>
            <a:ext cx="1656184" cy="864096"/>
          </a:xfrm>
          <a:prstGeom prst="star24">
            <a:avLst/>
          </a:prstGeom>
          <a:solidFill>
            <a:srgbClr val="FF0000"/>
          </a:solidFill>
          <a:ln w="158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b="1" dirty="0" smtClean="0"/>
              <a:t>デコメ</a:t>
            </a:r>
            <a:endParaRPr lang="en-US" altLang="ja-JP" sz="1400" b="1" dirty="0" smtClean="0"/>
          </a:p>
          <a:p>
            <a:pPr algn="ctr"/>
            <a:r>
              <a:rPr lang="ja-JP" altLang="en-US" sz="1400" b="1" dirty="0" smtClean="0"/>
              <a:t>使用例</a:t>
            </a:r>
            <a:endParaRPr lang="en-US" altLang="ja-JP" sz="1400" b="1" dirty="0" smtClean="0"/>
          </a:p>
        </p:txBody>
      </p:sp>
      <p:pic>
        <p:nvPicPr>
          <p:cNvPr id="2" name="図 1" descr="ico_rin_normal.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15816" y="2924944"/>
            <a:ext cx="288031" cy="288031"/>
          </a:xfrm>
          <a:prstGeom prst="rect">
            <a:avLst/>
          </a:prstGeom>
        </p:spPr>
      </p:pic>
      <p:sp>
        <p:nvSpPr>
          <p:cNvPr id="3" name="テキスト ボックス 2"/>
          <p:cNvSpPr txBox="1"/>
          <p:nvPr/>
        </p:nvSpPr>
        <p:spPr>
          <a:xfrm>
            <a:off x="3131840" y="2915652"/>
            <a:ext cx="1287532" cy="369332"/>
          </a:xfrm>
          <a:prstGeom prst="rect">
            <a:avLst/>
          </a:prstGeom>
          <a:noFill/>
        </p:spPr>
        <p:txBody>
          <a:bodyPr wrap="none" rtlCol="0">
            <a:spAutoFit/>
          </a:bodyPr>
          <a:lstStyle/>
          <a:p>
            <a:r>
              <a:rPr lang="ja-JP" altLang="en-US" sz="900" dirty="0" smtClean="0"/>
              <a:t>リンです</a:t>
            </a:r>
            <a:r>
              <a:rPr lang="en-US" altLang="ja-JP" sz="900" dirty="0" smtClean="0"/>
              <a:t>♪</a:t>
            </a:r>
            <a:r>
              <a:rPr lang="ja-JP" altLang="en-US" sz="900" dirty="0" smtClean="0"/>
              <a:t>今日は回復</a:t>
            </a:r>
            <a:endParaRPr lang="en-US" altLang="ja-JP" sz="900" dirty="0" smtClean="0"/>
          </a:p>
          <a:p>
            <a:r>
              <a:rPr lang="ja-JP" altLang="en-US" sz="900" dirty="0" smtClean="0"/>
              <a:t>アイテムをプレゼントよ</a:t>
            </a:r>
            <a:endParaRPr lang="en-US" altLang="ja-JP" sz="900" dirty="0" smtClean="0"/>
          </a:p>
        </p:txBody>
      </p:sp>
    </p:spTree>
    <p:extLst>
      <p:ext uri="{BB962C8B-B14F-4D97-AF65-F5344CB8AC3E}">
        <p14:creationId xmlns:p14="http://schemas.microsoft.com/office/powerpoint/2010/main" val="2786974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79512" y="62068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19" name="図 18" descr="image.gif"/>
          <p:cNvPicPr>
            <a:picLocks noChangeAspect="1"/>
          </p:cNvPicPr>
          <p:nvPr/>
        </p:nvPicPr>
        <p:blipFill>
          <a:blip r:embed="rId2" cstate="print"/>
          <a:stretch>
            <a:fillRect/>
          </a:stretch>
        </p:blipFill>
        <p:spPr>
          <a:xfrm>
            <a:off x="7596336" y="188640"/>
            <a:ext cx="1238250" cy="295275"/>
          </a:xfrm>
          <a:prstGeom prst="rect">
            <a:avLst/>
          </a:prstGeom>
        </p:spPr>
      </p:pic>
      <p:sp>
        <p:nvSpPr>
          <p:cNvPr id="21" name="テキスト ボックス 20"/>
          <p:cNvSpPr txBox="1"/>
          <p:nvPr/>
        </p:nvSpPr>
        <p:spPr>
          <a:xfrm>
            <a:off x="107504" y="6438528"/>
            <a:ext cx="1606530" cy="230832"/>
          </a:xfrm>
          <a:prstGeom prst="rect">
            <a:avLst/>
          </a:prstGeom>
          <a:noFill/>
        </p:spPr>
        <p:txBody>
          <a:bodyPr wrap="none" rtlCol="0">
            <a:spAutoFit/>
          </a:bodyPr>
          <a:lstStyle/>
          <a:p>
            <a:r>
              <a:rPr lang="ja-JP" altLang="en-US" sz="900" dirty="0" smtClean="0"/>
              <a:t>メディアインデックス株式会社</a:t>
            </a:r>
            <a:endParaRPr kumimoji="1" lang="ja-JP" altLang="en-US" sz="900" dirty="0"/>
          </a:p>
        </p:txBody>
      </p:sp>
      <p:pic>
        <p:nvPicPr>
          <p:cNvPr id="2056" name="Picture 8"/>
          <p:cNvPicPr>
            <a:picLocks noChangeAspect="1" noChangeArrowheads="1"/>
          </p:cNvPicPr>
          <p:nvPr/>
        </p:nvPicPr>
        <p:blipFill>
          <a:blip r:embed="rId3" cstate="print"/>
          <a:srcRect/>
          <a:stretch>
            <a:fillRect/>
          </a:stretch>
        </p:blipFill>
        <p:spPr bwMode="auto">
          <a:xfrm>
            <a:off x="8316416" y="6447622"/>
            <a:ext cx="648072" cy="329180"/>
          </a:xfrm>
          <a:prstGeom prst="rect">
            <a:avLst/>
          </a:prstGeom>
          <a:noFill/>
          <a:ln w="9525">
            <a:noFill/>
            <a:miter lim="800000"/>
            <a:headEnd/>
            <a:tailEnd/>
          </a:ln>
        </p:spPr>
      </p:pic>
      <p:cxnSp>
        <p:nvCxnSpPr>
          <p:cNvPr id="26" name="直線コネクタ 25"/>
          <p:cNvCxnSpPr/>
          <p:nvPr/>
        </p:nvCxnSpPr>
        <p:spPr>
          <a:xfrm>
            <a:off x="179512" y="6381328"/>
            <a:ext cx="8784976" cy="0"/>
          </a:xfrm>
          <a:prstGeom prst="line">
            <a:avLst/>
          </a:prstGeom>
          <a:ln w="57150">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テキスト ボックス 7"/>
          <p:cNvSpPr txBox="1"/>
          <p:nvPr/>
        </p:nvSpPr>
        <p:spPr>
          <a:xfrm>
            <a:off x="179512" y="188640"/>
            <a:ext cx="1915909" cy="369332"/>
          </a:xfrm>
          <a:prstGeom prst="rect">
            <a:avLst/>
          </a:prstGeom>
          <a:noFill/>
        </p:spPr>
        <p:txBody>
          <a:bodyPr wrap="none" rtlCol="0">
            <a:spAutoFit/>
          </a:bodyPr>
          <a:lstStyle/>
          <a:p>
            <a:r>
              <a:rPr lang="ja-JP" altLang="en-US" dirty="0" smtClean="0"/>
              <a:t>商品名：管理画面</a:t>
            </a:r>
            <a:endParaRPr kumimoji="1" lang="ja-JP" altLang="en-US" dirty="0"/>
          </a:p>
        </p:txBody>
      </p:sp>
      <p:sp>
        <p:nvSpPr>
          <p:cNvPr id="10" name="スライド番号プレースホルダ 36"/>
          <p:cNvSpPr>
            <a:spLocks noGrp="1"/>
          </p:cNvSpPr>
          <p:nvPr>
            <p:ph type="sldNum" sz="quarter" idx="12"/>
          </p:nvPr>
        </p:nvSpPr>
        <p:spPr>
          <a:xfrm>
            <a:off x="6902896" y="6088211"/>
            <a:ext cx="2133600" cy="365125"/>
          </a:xfrm>
        </p:spPr>
        <p:txBody>
          <a:bodyPr/>
          <a:lstStyle/>
          <a:p>
            <a:fld id="{D2D8002D-B5B0-4BAC-B1F6-782DDCCE6D9C}" type="slidenum">
              <a:rPr kumimoji="1" lang="ja-JP" altLang="en-US" smtClean="0"/>
              <a:pPr/>
              <a:t>9</a:t>
            </a:fld>
            <a:endParaRPr kumimoji="1" lang="ja-JP" altLang="en-US" dirty="0"/>
          </a:p>
        </p:txBody>
      </p:sp>
      <p:sp>
        <p:nvSpPr>
          <p:cNvPr id="15" name="テキスト ボックス 21"/>
          <p:cNvSpPr txBox="1"/>
          <p:nvPr/>
        </p:nvSpPr>
        <p:spPr>
          <a:xfrm>
            <a:off x="98637" y="6582544"/>
            <a:ext cx="4264133" cy="2308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900" dirty="0" smtClean="0"/>
              <a:t>〒</a:t>
            </a:r>
            <a:r>
              <a:rPr lang="en-US" altLang="ja-JP" sz="900" dirty="0" smtClean="0"/>
              <a:t>100-0014 </a:t>
            </a:r>
            <a:r>
              <a:rPr lang="ja-JP" altLang="en-US" sz="900" dirty="0" smtClean="0"/>
              <a:t>東京都千代田区永田町</a:t>
            </a:r>
            <a:r>
              <a:rPr lang="en-US" altLang="ja-JP" sz="900" dirty="0" smtClean="0"/>
              <a:t>2-14-3</a:t>
            </a:r>
            <a:r>
              <a:rPr lang="ja-JP" altLang="en-US" sz="900" dirty="0"/>
              <a:t>東急不動産赤坂</a:t>
            </a:r>
            <a:r>
              <a:rPr lang="ja-JP" altLang="en-US" sz="900" dirty="0" smtClean="0"/>
              <a:t>ビル</a:t>
            </a:r>
            <a:r>
              <a:rPr lang="en-US" altLang="ja-JP" sz="900" dirty="0" smtClean="0"/>
              <a:t>6F  TEL:03-3580-6711</a:t>
            </a:r>
            <a:endParaRPr kumimoji="1" lang="ja-JP" altLang="en-US" sz="900" dirty="0"/>
          </a:p>
        </p:txBody>
      </p:sp>
      <p:pic>
        <p:nvPicPr>
          <p:cNvPr id="3" name="図 2" descr="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143" y="1118271"/>
            <a:ext cx="4007825" cy="22387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図 3" descr="0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4617" y="1124744"/>
            <a:ext cx="3979831" cy="33843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 name="角丸四角形 15"/>
          <p:cNvSpPr/>
          <p:nvPr/>
        </p:nvSpPr>
        <p:spPr>
          <a:xfrm>
            <a:off x="179512" y="4797152"/>
            <a:ext cx="4104456" cy="1296144"/>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200" dirty="0" smtClean="0">
                <a:solidFill>
                  <a:schemeClr val="tx1"/>
                </a:solidFill>
              </a:rPr>
              <a:t>１つのクライアント</a:t>
            </a:r>
            <a:r>
              <a:rPr lang="en-US" altLang="ja-JP" sz="1200" dirty="0" smtClean="0">
                <a:solidFill>
                  <a:schemeClr val="tx1"/>
                </a:solidFill>
              </a:rPr>
              <a:t>ID</a:t>
            </a:r>
            <a:r>
              <a:rPr lang="ja-JP" altLang="en-US" sz="1200" dirty="0" smtClean="0">
                <a:solidFill>
                  <a:schemeClr val="tx1"/>
                </a:solidFill>
              </a:rPr>
              <a:t>で、複数のゲームのキャンペーンを一元管理。運用が煩雑になりません。</a:t>
            </a:r>
            <a:endParaRPr lang="en-US" altLang="ja-JP" sz="1200" dirty="0" smtClean="0">
              <a:solidFill>
                <a:schemeClr val="tx1"/>
              </a:solidFill>
            </a:endParaRPr>
          </a:p>
          <a:p>
            <a:pPr>
              <a:lnSpc>
                <a:spcPct val="150000"/>
              </a:lnSpc>
            </a:pPr>
            <a:r>
              <a:rPr kumimoji="1" lang="ja-JP" altLang="en-US" sz="1200" dirty="0" smtClean="0">
                <a:solidFill>
                  <a:schemeClr val="tx1"/>
                </a:solidFill>
              </a:rPr>
              <a:t>承認データはリアルタイムに反映されます。</a:t>
            </a:r>
            <a:endParaRPr kumimoji="1" lang="ja-JP" altLang="en-US" sz="1200" dirty="0">
              <a:solidFill>
                <a:schemeClr val="tx1"/>
              </a:solidFill>
            </a:endParaRPr>
          </a:p>
        </p:txBody>
      </p:sp>
      <p:sp>
        <p:nvSpPr>
          <p:cNvPr id="17" name="角丸四角形 16"/>
          <p:cNvSpPr/>
          <p:nvPr/>
        </p:nvSpPr>
        <p:spPr>
          <a:xfrm>
            <a:off x="4572000" y="4797152"/>
            <a:ext cx="4104456" cy="1296144"/>
          </a:xfrm>
          <a:prstGeom prst="roundRect">
            <a:avLst>
              <a:gd name="adj" fmla="val 3699"/>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ja-JP" altLang="en-US" sz="1200" dirty="0" smtClean="0">
                <a:solidFill>
                  <a:schemeClr val="tx1"/>
                </a:solidFill>
              </a:rPr>
              <a:t>各キャンペーンごとに、月別、日別表示が可能。</a:t>
            </a:r>
            <a:endParaRPr kumimoji="1" lang="en-US" altLang="ja-JP" sz="1200" dirty="0" smtClean="0">
              <a:solidFill>
                <a:schemeClr val="tx1"/>
              </a:solidFill>
            </a:endParaRPr>
          </a:p>
          <a:p>
            <a:r>
              <a:rPr lang="ja-JP" altLang="en-US" sz="1200" dirty="0" smtClean="0">
                <a:solidFill>
                  <a:schemeClr val="tx1"/>
                </a:solidFill>
              </a:rPr>
              <a:t>また、成果データを月ごとに</a:t>
            </a:r>
            <a:r>
              <a:rPr lang="en-US" altLang="ja-JP" sz="1200" dirty="0" smtClean="0">
                <a:solidFill>
                  <a:schemeClr val="tx1"/>
                </a:solidFill>
              </a:rPr>
              <a:t>CSV</a:t>
            </a:r>
            <a:r>
              <a:rPr lang="ja-JP" altLang="en-US" sz="1200" dirty="0" smtClean="0">
                <a:solidFill>
                  <a:schemeClr val="tx1"/>
                </a:solidFill>
              </a:rPr>
              <a:t>ファイルでダウンロードすることが可能。分析等にご利用をいただけます。</a:t>
            </a:r>
            <a:endParaRPr lang="en-US" altLang="ja-JP" sz="1200" dirty="0" smtClean="0">
              <a:solidFill>
                <a:schemeClr val="tx1"/>
              </a:solidFill>
            </a:endParaRPr>
          </a:p>
          <a:p>
            <a:pPr>
              <a:lnSpc>
                <a:spcPct val="150000"/>
              </a:lnSpc>
            </a:pPr>
            <a:r>
              <a:rPr kumimoji="1" lang="en-US" altLang="ja-JP" sz="700" dirty="0" smtClean="0">
                <a:solidFill>
                  <a:schemeClr val="tx1"/>
                </a:solidFill>
              </a:rPr>
              <a:t>※CSV</a:t>
            </a:r>
            <a:r>
              <a:rPr kumimoji="1" lang="ja-JP" altLang="en-US" sz="700" dirty="0" smtClean="0">
                <a:solidFill>
                  <a:schemeClr val="tx1"/>
                </a:solidFill>
              </a:rPr>
              <a:t>ファイルは、</a:t>
            </a:r>
            <a:r>
              <a:rPr kumimoji="1" lang="en-US" altLang="ja-JP" sz="700" dirty="0" err="1" smtClean="0">
                <a:solidFill>
                  <a:schemeClr val="tx1"/>
                </a:solidFill>
              </a:rPr>
              <a:t>campaign_code,user_id,regist_datetime</a:t>
            </a:r>
            <a:r>
              <a:rPr lang="ja-JP" altLang="en-US" sz="700" dirty="0" smtClean="0">
                <a:solidFill>
                  <a:schemeClr val="tx1"/>
                </a:solidFill>
              </a:rPr>
              <a:t>（誘導時に付与したセッション情報、成果時にお送りいただいたクライアント管理のユーザー、承認日時）の３つの要素で構成されたデータとなります。</a:t>
            </a:r>
            <a:endParaRPr lang="en-US" altLang="ja-JP" sz="700" dirty="0" smtClean="0">
              <a:solidFill>
                <a:schemeClr val="tx1"/>
              </a:solidFill>
            </a:endParaRPr>
          </a:p>
        </p:txBody>
      </p:sp>
    </p:spTree>
    <p:extLst>
      <p:ext uri="{BB962C8B-B14F-4D97-AF65-F5344CB8AC3E}">
        <p14:creationId xmlns:p14="http://schemas.microsoft.com/office/powerpoint/2010/main" val="14899578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3442</Words>
  <Application>Microsoft Macintosh PowerPoint</Application>
  <PresentationFormat>画面に合わせる (4:3)</PresentationFormat>
  <Paragraphs>405</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kano</dc:creator>
  <cp:lastModifiedBy>加納 伸之</cp:lastModifiedBy>
  <cp:revision>112</cp:revision>
  <cp:lastPrinted>2012-10-10T07:29:45Z</cp:lastPrinted>
  <dcterms:created xsi:type="dcterms:W3CDTF">2011-03-24T10:15:37Z</dcterms:created>
  <dcterms:modified xsi:type="dcterms:W3CDTF">2013-07-30T10:16:04Z</dcterms:modified>
</cp:coreProperties>
</file>